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63" r:id="rId2"/>
    <p:sldId id="265" r:id="rId3"/>
    <p:sldId id="257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57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68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7434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71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1044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687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21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68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02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1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09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95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22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50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52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69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0E7C-37D1-4155-A726-79F2B03ECECF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7CCADF-F139-4C97-AF5A-8E76F9740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6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9500" y="2195175"/>
            <a:ext cx="932506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Intervention de Mme Agnès Fontana,</a:t>
            </a:r>
          </a:p>
          <a:p>
            <a:pPr algn="ctr"/>
            <a:r>
              <a:rPr lang="fr-FR" sz="40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Directrice de l’accueil,</a:t>
            </a:r>
            <a:br>
              <a:rPr lang="fr-FR" sz="40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fr-FR" sz="40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de l’accompagnement des étrangers </a:t>
            </a:r>
            <a:br>
              <a:rPr lang="fr-FR" sz="40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fr-FR" sz="40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et de la nationalité</a:t>
            </a:r>
            <a:endParaRPr lang="fr-FR" sz="4000" b="1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18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2873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Les étrangers et les immigrés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dans </a:t>
            </a: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 population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504" y="1203649"/>
            <a:ext cx="8756182" cy="49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0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7189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latin typeface="Book Antiqua" panose="02040602050305030304" pitchFamily="18" charset="0"/>
              </a:rPr>
              <a:t>Quelques chiffres sur la politique migratoire, </a:t>
            </a:r>
            <a:br>
              <a:rPr lang="fr-FR" sz="3600" b="1" dirty="0" smtClean="0">
                <a:latin typeface="Book Antiqua" panose="02040602050305030304" pitchFamily="18" charset="0"/>
              </a:rPr>
            </a:br>
            <a:r>
              <a:rPr lang="fr-FR" sz="3600" b="1" dirty="0" smtClean="0">
                <a:latin typeface="Book Antiqua" panose="02040602050305030304" pitchFamily="18" charset="0"/>
              </a:rPr>
              <a:t>d’asile et d’intégration en 2019</a:t>
            </a:r>
            <a:endParaRPr lang="fr-FR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41541"/>
            <a:ext cx="10515600" cy="3735421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Book Antiqua" panose="02040602050305030304" pitchFamily="18" charset="0"/>
              </a:rPr>
              <a:t>276 000 nouveaux titres</a:t>
            </a:r>
          </a:p>
          <a:p>
            <a:endParaRPr lang="fr-FR" sz="2000" dirty="0" smtClean="0">
              <a:latin typeface="Book Antiqua" panose="02040602050305030304" pitchFamily="18" charset="0"/>
            </a:endParaRPr>
          </a:p>
          <a:p>
            <a:r>
              <a:rPr lang="fr-FR" sz="3200" dirty="0" smtClean="0">
                <a:latin typeface="Book Antiqua" panose="02040602050305030304" pitchFamily="18" charset="0"/>
              </a:rPr>
              <a:t>123 614 demandes d’asile</a:t>
            </a:r>
          </a:p>
          <a:p>
            <a:endParaRPr lang="fr-FR" sz="2000" dirty="0" smtClean="0">
              <a:latin typeface="Book Antiqua" panose="02040602050305030304" pitchFamily="18" charset="0"/>
            </a:endParaRPr>
          </a:p>
          <a:p>
            <a:r>
              <a:rPr lang="fr-FR" sz="3200" dirty="0" smtClean="0">
                <a:latin typeface="Book Antiqua" panose="02040602050305030304" pitchFamily="18" charset="0"/>
              </a:rPr>
              <a:t>107 402 CIR signés</a:t>
            </a:r>
            <a:endParaRPr lang="fr-F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5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>
                <a:latin typeface="Book Antiqua" panose="02040602050305030304" pitchFamily="18" charset="0"/>
              </a:rPr>
              <a:t>Les signataires du CIR</a:t>
            </a:r>
            <a:endParaRPr lang="fr-FR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9390302" cy="3880773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Book Antiqua" panose="02040602050305030304" pitchFamily="18" charset="0"/>
              </a:rPr>
              <a:t>Les premiers pays de provenance</a:t>
            </a:r>
          </a:p>
          <a:p>
            <a:endParaRPr lang="fr-FR" sz="1000" dirty="0" smtClean="0">
              <a:latin typeface="Book Antiqua" panose="02040602050305030304" pitchFamily="18" charset="0"/>
            </a:endParaRPr>
          </a:p>
          <a:p>
            <a:r>
              <a:rPr lang="fr-FR" sz="3200" dirty="0" smtClean="0">
                <a:latin typeface="Book Antiqua" panose="02040602050305030304" pitchFamily="18" charset="0"/>
              </a:rPr>
              <a:t>52,8 % d’hommes</a:t>
            </a:r>
          </a:p>
          <a:p>
            <a:endParaRPr lang="fr-FR" sz="1000" dirty="0" smtClean="0">
              <a:latin typeface="Book Antiqua" panose="02040602050305030304" pitchFamily="18" charset="0"/>
            </a:endParaRPr>
          </a:p>
          <a:p>
            <a:r>
              <a:rPr lang="fr-FR" sz="3200" dirty="0" smtClean="0">
                <a:latin typeface="Book Antiqua" panose="02040602050305030304" pitchFamily="18" charset="0"/>
              </a:rPr>
              <a:t>Une majorité de 25 – 46 ans</a:t>
            </a:r>
          </a:p>
          <a:p>
            <a:endParaRPr lang="fr-FR" sz="1000" dirty="0" smtClean="0">
              <a:latin typeface="Book Antiqua" panose="02040602050305030304" pitchFamily="18" charset="0"/>
            </a:endParaRPr>
          </a:p>
          <a:p>
            <a:r>
              <a:rPr lang="fr-FR" sz="3200" dirty="0" smtClean="0">
                <a:latin typeface="Book Antiqua" panose="02040602050305030304" pitchFamily="18" charset="0"/>
              </a:rPr>
              <a:t>31,6 % d’études supérieures, 9,5 % non scolarisés</a:t>
            </a:r>
            <a:endParaRPr lang="fr-F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1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>
                <a:latin typeface="Book Antiqua" panose="02040602050305030304" pitchFamily="18" charset="0"/>
              </a:rPr>
              <a:t>Les décisions du comité interministériel à l’intégration </a:t>
            </a:r>
            <a:endParaRPr lang="fr-FR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0291" y="2115127"/>
            <a:ext cx="10437091" cy="4507742"/>
          </a:xfrm>
        </p:spPr>
        <p:txBody>
          <a:bodyPr>
            <a:normAutofit/>
          </a:bodyPr>
          <a:lstStyle/>
          <a:p>
            <a:r>
              <a:rPr lang="fr-FR" sz="2900" dirty="0" smtClean="0">
                <a:latin typeface="Book Antiqua" panose="02040602050305030304" pitchFamily="18" charset="0"/>
              </a:rPr>
              <a:t>Doublement et rénovation de la formation linguistique</a:t>
            </a:r>
          </a:p>
          <a:p>
            <a:r>
              <a:rPr lang="fr-FR" sz="2900" dirty="0" smtClean="0">
                <a:latin typeface="Book Antiqua" panose="02040602050305030304" pitchFamily="18" charset="0"/>
              </a:rPr>
              <a:t>Doublement et rénovation de la formation civique</a:t>
            </a:r>
          </a:p>
          <a:p>
            <a:r>
              <a:rPr lang="fr-FR" sz="2900" dirty="0" smtClean="0">
                <a:latin typeface="Book Antiqua" panose="02040602050305030304" pitchFamily="18" charset="0"/>
              </a:rPr>
              <a:t>Intégration d’une dimension insertion professionnelle </a:t>
            </a:r>
            <a:br>
              <a:rPr lang="fr-FR" sz="2900" dirty="0" smtClean="0">
                <a:latin typeface="Book Antiqua" panose="02040602050305030304" pitchFamily="18" charset="0"/>
              </a:rPr>
            </a:br>
            <a:r>
              <a:rPr lang="fr-FR" sz="2900" dirty="0" smtClean="0">
                <a:latin typeface="Book Antiqua" panose="02040602050305030304" pitchFamily="18" charset="0"/>
              </a:rPr>
              <a:t>dans le CIR</a:t>
            </a:r>
          </a:p>
          <a:p>
            <a:r>
              <a:rPr lang="fr-FR" sz="2900" dirty="0" smtClean="0">
                <a:latin typeface="Book Antiqua" panose="02040602050305030304" pitchFamily="18" charset="0"/>
              </a:rPr>
              <a:t>Dynamisation de la politique conduite sur les territoires</a:t>
            </a:r>
          </a:p>
          <a:p>
            <a:r>
              <a:rPr lang="fr-FR" sz="2900" dirty="0" smtClean="0">
                <a:latin typeface="Book Antiqua" panose="02040602050305030304" pitchFamily="18" charset="0"/>
              </a:rPr>
              <a:t>L’appel à projets DAAEN</a:t>
            </a: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6757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410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latin typeface="Book Antiqua" panose="02040602050305030304" pitchFamily="18" charset="0"/>
              </a:rPr>
              <a:t>Les priorités 2020 de l’intégration </a:t>
            </a:r>
            <a:endParaRPr lang="fr-FR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94211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Book Antiqua" panose="02040602050305030304" pitchFamily="18" charset="0"/>
              </a:rPr>
              <a:t>Meilleure reconnaissance des compétences professionnelles</a:t>
            </a:r>
          </a:p>
          <a:p>
            <a:endParaRPr lang="fr-FR" sz="1700" dirty="0" smtClean="0">
              <a:latin typeface="Book Antiqua" panose="02040602050305030304" pitchFamily="18" charset="0"/>
            </a:endParaRPr>
          </a:p>
          <a:p>
            <a:r>
              <a:rPr lang="fr-FR" sz="3200" dirty="0" smtClean="0">
                <a:latin typeface="Book Antiqua" panose="02040602050305030304" pitchFamily="18" charset="0"/>
              </a:rPr>
              <a:t>Accès à l’emploi des femmes migrantes</a:t>
            </a:r>
          </a:p>
          <a:p>
            <a:endParaRPr lang="fr-FR" sz="1700" dirty="0" smtClean="0">
              <a:latin typeface="Book Antiqua" panose="02040602050305030304" pitchFamily="18" charset="0"/>
            </a:endParaRPr>
          </a:p>
          <a:p>
            <a:r>
              <a:rPr lang="fr-FR" sz="3200" dirty="0">
                <a:latin typeface="Book Antiqua" panose="02040602050305030304" pitchFamily="18" charset="0"/>
              </a:rPr>
              <a:t>É</a:t>
            </a:r>
            <a:r>
              <a:rPr lang="fr-FR" sz="3200" dirty="0" smtClean="0">
                <a:latin typeface="Book Antiqua" panose="02040602050305030304" pitchFamily="18" charset="0"/>
              </a:rPr>
              <a:t>valuation</a:t>
            </a:r>
            <a:endParaRPr lang="fr-F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8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>
                <a:latin typeface="Book Antiqua" panose="02040602050305030304" pitchFamily="18" charset="0"/>
              </a:rPr>
              <a:t>OEPRE, un élément essentiel dans cet ensemble</a:t>
            </a:r>
            <a:endParaRPr lang="fr-FR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327564"/>
            <a:ext cx="8596668" cy="371379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Des objectifs essentiels</a:t>
            </a:r>
          </a:p>
          <a:p>
            <a:endParaRPr lang="fr-FR" sz="2000" dirty="0" smtClean="0"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3200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Une dynamique de croissance</a:t>
            </a:r>
          </a:p>
          <a:p>
            <a:endParaRPr lang="fr-FR" sz="2000" dirty="0" smtClean="0"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3200" dirty="0" smtClean="0"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Les objectifs de la rencontre</a:t>
            </a:r>
            <a:endParaRPr lang="fr-FR" sz="3200" dirty="0"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210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128</Words>
  <Application>Microsoft Office PowerPoint</Application>
  <PresentationFormat>Grand écran</PresentationFormat>
  <Paragraphs>35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Tahoma</vt:lpstr>
      <vt:lpstr>Trebuchet MS</vt:lpstr>
      <vt:lpstr>Wingdings 3</vt:lpstr>
      <vt:lpstr>Facette</vt:lpstr>
      <vt:lpstr>Présentation PowerPoint</vt:lpstr>
      <vt:lpstr>Les étrangers et les immigrés dans la population</vt:lpstr>
      <vt:lpstr>Quelques chiffres sur la politique migratoire,  d’asile et d’intégration en 2019</vt:lpstr>
      <vt:lpstr>Les signataires du CIR</vt:lpstr>
      <vt:lpstr>Les décisions du comité interministériel à l’intégration </vt:lpstr>
      <vt:lpstr>Les priorités 2020 de l’intégration </vt:lpstr>
      <vt:lpstr>OEPRE, un élément essentiel dans cet ensemble</vt:lpstr>
    </vt:vector>
  </TitlesOfParts>
  <Company>DGEF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étrangers et les immigrés dans la population</dc:title>
  <dc:creator>LOYER Nathalie</dc:creator>
  <cp:lastModifiedBy>FERNANDEZ ELIANE</cp:lastModifiedBy>
  <cp:revision>14</cp:revision>
  <cp:lastPrinted>2020-02-05T09:55:31Z</cp:lastPrinted>
  <dcterms:created xsi:type="dcterms:W3CDTF">2020-02-04T09:58:37Z</dcterms:created>
  <dcterms:modified xsi:type="dcterms:W3CDTF">2020-02-13T17:14:32Z</dcterms:modified>
</cp:coreProperties>
</file>