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  <p:sldMasterId id="2147483719" r:id="rId3"/>
  </p:sldMasterIdLst>
  <p:notesMasterIdLst>
    <p:notesMasterId r:id="rId34"/>
  </p:notesMasterIdLst>
  <p:handoutMasterIdLst>
    <p:handoutMasterId r:id="rId35"/>
  </p:handoutMasterIdLst>
  <p:sldIdLst>
    <p:sldId id="292" r:id="rId4"/>
    <p:sldId id="340" r:id="rId5"/>
    <p:sldId id="341" r:id="rId6"/>
    <p:sldId id="342" r:id="rId7"/>
    <p:sldId id="343" r:id="rId8"/>
    <p:sldId id="344" r:id="rId9"/>
    <p:sldId id="345" r:id="rId10"/>
    <p:sldId id="391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3" r:id="rId28"/>
    <p:sldId id="364" r:id="rId29"/>
    <p:sldId id="365" r:id="rId30"/>
    <p:sldId id="366" r:id="rId31"/>
    <p:sldId id="367" r:id="rId32"/>
    <p:sldId id="368" r:id="rId33"/>
  </p:sldIdLst>
  <p:sldSz cx="9144000" cy="6858000" type="screen4x3"/>
  <p:notesSz cx="9926638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63A4"/>
    <a:srgbClr val="16408A"/>
    <a:srgbClr val="000000"/>
    <a:srgbClr val="003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4641" autoAdjust="0"/>
  </p:normalViewPr>
  <p:slideViewPr>
    <p:cSldViewPr snapToGrid="0">
      <p:cViewPr varScale="1">
        <p:scale>
          <a:sx n="106" d="100"/>
          <a:sy n="106" d="100"/>
        </p:scale>
        <p:origin x="9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1" d="100"/>
          <a:sy n="131" d="100"/>
        </p:scale>
        <p:origin x="156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fer.in.adc.education.fr\MesEspacesPartages\str-dgesco-b3-2\OUVRIR%20L'ECOLE%20AUX%20PARENTS\5.%20BILANS-ENQUETES\ENQUETE%202019\Synth&#232;se%20dossier%20provisoire%20NZ\OEPRE_R&#233;sultats_Acad_04-10-19v0.6%20avec%20cr&#233;teil%2005%2002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fer.in.adc.education.fr\MesEspacesPartages\str-dgesco-b3-2\OUVRIR%20L'ECOLE%20AUX%20PARENTS\5.%20BILANS-ENQUETES\ENQUETE%202018\Traitement%20enqu&#234;te\Traitement%20RESULTATS%20BRUTS%20OEPRE%202018%20VF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fer.in.adc.education.fr\MesEspacesPartages\str-dgesco-b3-2\OUVRIR%20L'ECOLE%20AUX%20PARENTS\5.%20BILANS-ENQUETES\ENQUETE%202019\Copie%20de%20OEPRE_R&#233;sultats_Etab_03-10-19%20travail%20NZ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fer.in.adc.education.fr\MesEspacesPartages\str-dgesco-b3-2\OUVRIR%20L'ECOLE%20AUX%20PARENTS\5.%20BILANS-ENQUETES\ENQUETE%202018\Traitement%20enqu&#234;te\Traitement%20RESULTATS%20BRUTS%20OEPRE%202018%20VF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fer.in.adc.education.fr\MesEspacesPartages\str-dgesco-b3-2\OUVRIR%20L'ECOLE%20AUX%20PARENTS\5.%20BILANS-ENQUETES\ENQUETE%202019\Copie%20de%20OEPRE_R&#233;sultats_Etab_03-10-19%20travail%20NZ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>
                <a:solidFill>
                  <a:schemeClr val="accent1"/>
                </a:solidFill>
              </a:rPr>
              <a:t>Evolution</a:t>
            </a:r>
            <a:r>
              <a:rPr lang="en-US" sz="2000" baseline="0">
                <a:solidFill>
                  <a:schemeClr val="accent1"/>
                </a:solidFill>
              </a:rPr>
              <a:t> attendue </a:t>
            </a:r>
            <a:r>
              <a:rPr lang="en-US" sz="2000">
                <a:solidFill>
                  <a:schemeClr val="accent1"/>
                </a:solidFill>
              </a:rPr>
              <a:t>pour 2019-2020 - Estimation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5116561259417444E-2"/>
          <c:y val="0.18258142237466687"/>
          <c:w val="0.90547045836311746"/>
          <c:h val="0.722586504824303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'bilan et prévisions'!$A$41</c:f>
              <c:strCache>
                <c:ptCount val="1"/>
                <c:pt idx="0">
                  <c:v>variation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'bilan et prévisions'!$B$38:$D$38</c:f>
              <c:strCache>
                <c:ptCount val="3"/>
                <c:pt idx="0">
                  <c:v> NB Etablissements</c:v>
                </c:pt>
                <c:pt idx="1">
                  <c:v>NB ateliers</c:v>
                </c:pt>
                <c:pt idx="2">
                  <c:v>NB parents</c:v>
                </c:pt>
              </c:strCache>
            </c:strRef>
          </c:cat>
          <c:val>
            <c:numRef>
              <c:f>'bilan et prévisions'!$B$41:$D$41</c:f>
              <c:numCache>
                <c:formatCode>0.0%</c:formatCode>
                <c:ptCount val="3"/>
                <c:pt idx="0">
                  <c:v>0.39961013645224169</c:v>
                </c:pt>
                <c:pt idx="1">
                  <c:v>0.32006125574272587</c:v>
                </c:pt>
                <c:pt idx="2">
                  <c:v>0.45155437280754807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317888"/>
        <c:axId val="147318272"/>
      </c:barChart>
      <c:catAx>
        <c:axId val="147317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fr-FR"/>
          </a:p>
        </c:txPr>
        <c:crossAx val="147318272"/>
        <c:crosses val="autoZero"/>
        <c:auto val="1"/>
        <c:lblAlgn val="ctr"/>
        <c:lblOffset val="100"/>
        <c:noMultiLvlLbl val="0"/>
      </c:catAx>
      <c:valAx>
        <c:axId val="14731827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147317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accent1"/>
                </a:solidFill>
              </a:defRPr>
            </a:pPr>
            <a:r>
              <a:rPr lang="fr-FR" sz="1600" dirty="0">
                <a:solidFill>
                  <a:schemeClr val="accent1"/>
                </a:solidFill>
              </a:rPr>
              <a:t>Enquête</a:t>
            </a:r>
            <a:r>
              <a:rPr lang="fr-FR" sz="1600" baseline="0" dirty="0">
                <a:solidFill>
                  <a:schemeClr val="accent1"/>
                </a:solidFill>
              </a:rPr>
              <a:t> </a:t>
            </a:r>
            <a:r>
              <a:rPr lang="fr-FR" sz="1600" baseline="0" dirty="0" smtClean="0">
                <a:solidFill>
                  <a:schemeClr val="accent1"/>
                </a:solidFill>
              </a:rPr>
              <a:t>17/18</a:t>
            </a:r>
            <a:endParaRPr lang="fr-FR" sz="1600" dirty="0">
              <a:solidFill>
                <a:schemeClr val="accent1"/>
              </a:solidFill>
            </a:endParaRPr>
          </a:p>
        </c:rich>
      </c:tx>
      <c:layout>
        <c:manualLayout>
          <c:xMode val="edge"/>
          <c:yMode val="edge"/>
          <c:x val="0.67496619149596404"/>
          <c:y val="0.13425925925925927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385316382470915"/>
          <c:y val="8.1018518518518517E-2"/>
          <c:w val="0.50782192783177349"/>
          <c:h val="0.7731481481481481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14538585218926292"/>
                  <c:y val="-0.317090993157623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51912239636209"/>
                  <c:y val="0.191964858559346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'graphs parents'!$B$1:$C$1</c:f>
              <c:strCache>
                <c:ptCount val="2"/>
                <c:pt idx="0">
                  <c:v>Femmes</c:v>
                </c:pt>
                <c:pt idx="1">
                  <c:v>Hommes</c:v>
                </c:pt>
              </c:strCache>
            </c:strRef>
          </c:cat>
          <c:val>
            <c:numRef>
              <c:f>'graphs parents'!$B$3:$C$3</c:f>
              <c:numCache>
                <c:formatCode>0.0%</c:formatCode>
                <c:ptCount val="2"/>
                <c:pt idx="0">
                  <c:v>0.84358116799588367</c:v>
                </c:pt>
                <c:pt idx="1">
                  <c:v>0.1564188320041163</c:v>
                </c:pt>
              </c:numCache>
            </c:numRef>
          </c:val>
        </c:ser>
        <c:ser>
          <c:idx val="1"/>
          <c:order val="1"/>
          <c:cat>
            <c:strRef>
              <c:f>'graphs parents'!$B$1:$C$1</c:f>
              <c:strCache>
                <c:ptCount val="2"/>
                <c:pt idx="0">
                  <c:v>Femmes</c:v>
                </c:pt>
                <c:pt idx="1">
                  <c:v>Hommes</c:v>
                </c:pt>
              </c:strCache>
            </c:strRef>
          </c:cat>
          <c:val>
            <c:numRef>
              <c:f>'graphs parents'!$B$3:$C$3</c:f>
              <c:numCache>
                <c:formatCode>0.0%</c:formatCode>
                <c:ptCount val="2"/>
                <c:pt idx="0">
                  <c:v>0.84358116799588367</c:v>
                </c:pt>
                <c:pt idx="1">
                  <c:v>0.1564188320041163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7679286964129481"/>
          <c:y val="0.41628280839895015"/>
          <c:w val="0.28574961977404811"/>
          <c:h val="0.21373067949839603"/>
        </c:manualLayout>
      </c:layout>
      <c:overlay val="0"/>
      <c:txPr>
        <a:bodyPr/>
        <a:lstStyle/>
        <a:p>
          <a:pPr>
            <a:defRPr sz="1400" b="1"/>
          </a:pPr>
          <a:endParaRPr lang="fr-FR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accent1"/>
                </a:solidFill>
              </a:defRPr>
            </a:pPr>
            <a:r>
              <a:rPr lang="fr-FR" sz="1600" dirty="0">
                <a:solidFill>
                  <a:schemeClr val="accent1"/>
                </a:solidFill>
              </a:rPr>
              <a:t>Enquête </a:t>
            </a:r>
            <a:r>
              <a:rPr lang="fr-FR" sz="1600" dirty="0" smtClean="0">
                <a:solidFill>
                  <a:schemeClr val="accent1"/>
                </a:solidFill>
              </a:rPr>
              <a:t>18/19</a:t>
            </a:r>
            <a:endParaRPr lang="fr-FR" sz="1600" dirty="0">
              <a:solidFill>
                <a:schemeClr val="accent1"/>
              </a:solidFill>
            </a:endParaRPr>
          </a:p>
        </c:rich>
      </c:tx>
      <c:layout>
        <c:manualLayout>
          <c:xMode val="edge"/>
          <c:yMode val="edge"/>
          <c:x val="0.63328536086099285"/>
          <c:y val="0.10648148148148148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3.8818269725853644E-2"/>
          <c:y val="5.4263269174686497E-2"/>
          <c:w val="0.55680493287621347"/>
          <c:h val="0.80814049285505973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19612854613269035"/>
                  <c:y val="-0.281079396325459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3066445641663213"/>
                  <c:y val="0.19959791484397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'Q2 bis'!$B$1:$C$1</c:f>
              <c:strCache>
                <c:ptCount val="2"/>
                <c:pt idx="0">
                  <c:v>Femmes</c:v>
                </c:pt>
                <c:pt idx="1">
                  <c:v>Hommes</c:v>
                </c:pt>
              </c:strCache>
            </c:strRef>
          </c:cat>
          <c:val>
            <c:numRef>
              <c:f>'Q2 bis'!$B$3:$C$3</c:f>
              <c:numCache>
                <c:formatCode>0.0%</c:formatCode>
                <c:ptCount val="2"/>
                <c:pt idx="0">
                  <c:v>0.84851899549259502</c:v>
                </c:pt>
                <c:pt idx="1">
                  <c:v>0.15148100450740501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748270102600815"/>
          <c:y val="0.36998651210265382"/>
          <c:w val="0.27101960341081766"/>
          <c:h val="0.26002697579469231"/>
        </c:manualLayout>
      </c:layout>
      <c:overlay val="0"/>
      <c:txPr>
        <a:bodyPr/>
        <a:lstStyle/>
        <a:p>
          <a:pPr>
            <a:defRPr sz="1400" b="1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accent1"/>
                </a:solidFill>
              </a:defRPr>
            </a:pPr>
            <a:r>
              <a:rPr lang="fr-FR" sz="1600" dirty="0">
                <a:solidFill>
                  <a:schemeClr val="accent1"/>
                </a:solidFill>
              </a:rPr>
              <a:t>Enquête </a:t>
            </a:r>
            <a:r>
              <a:rPr lang="fr-FR" sz="1600" dirty="0" smtClean="0">
                <a:solidFill>
                  <a:schemeClr val="accent1"/>
                </a:solidFill>
              </a:rPr>
              <a:t>17/18</a:t>
            </a:r>
            <a:endParaRPr lang="fr-FR" sz="1600" dirty="0">
              <a:solidFill>
                <a:schemeClr val="accent1"/>
              </a:solidFill>
            </a:endParaRPr>
          </a:p>
        </c:rich>
      </c:tx>
      <c:layout>
        <c:manualLayout>
          <c:xMode val="edge"/>
          <c:yMode val="edge"/>
          <c:x val="0.61142480667653853"/>
          <c:y val="0.18055555555555555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3.6975653252694432E-2"/>
          <c:y val="0.1286428258967629"/>
          <c:w val="0.49364240502139844"/>
          <c:h val="0.76123286672499269"/>
        </c:manualLayout>
      </c:layout>
      <c:pieChart>
        <c:varyColors val="1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explosion val="15"/>
          <c:dPt>
            <c:idx val="0"/>
            <c:bubble3D val="0"/>
            <c:explosion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explosion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20315487436102553"/>
                  <c:y val="3.6492053076698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133328416326732"/>
                  <c:y val="-5.8945027704870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'graphs parents'!$E$1:$F$1</c:f>
              <c:strCache>
                <c:ptCount val="2"/>
                <c:pt idx="0">
                  <c:v>Parents primo-arrivants</c:v>
                </c:pt>
                <c:pt idx="1">
                  <c:v>Parents non primo-arrivants</c:v>
                </c:pt>
              </c:strCache>
            </c:strRef>
          </c:cat>
          <c:val>
            <c:numRef>
              <c:f>'graphs parents'!$E$3:$F$3</c:f>
              <c:numCache>
                <c:formatCode>0.0%</c:formatCode>
                <c:ptCount val="2"/>
                <c:pt idx="0">
                  <c:v>0.45729354257782351</c:v>
                </c:pt>
                <c:pt idx="1">
                  <c:v>0.54270645742217649</c:v>
                </c:pt>
              </c:numCache>
            </c:numRef>
          </c:val>
        </c:ser>
        <c:ser>
          <c:idx val="1"/>
          <c:order val="1"/>
          <c:cat>
            <c:strRef>
              <c:f>'graphs parents'!$E$1:$F$1</c:f>
              <c:strCache>
                <c:ptCount val="2"/>
                <c:pt idx="0">
                  <c:v>Parents primo-arrivants</c:v>
                </c:pt>
                <c:pt idx="1">
                  <c:v>Parents non primo-arrivants</c:v>
                </c:pt>
              </c:strCache>
            </c:strRef>
          </c:cat>
          <c:val>
            <c:numRef>
              <c:f>'graphs parents'!$E$3:$F$3</c:f>
              <c:numCache>
                <c:formatCode>0.0%</c:formatCode>
                <c:ptCount val="2"/>
                <c:pt idx="0">
                  <c:v>0.45729354257782351</c:v>
                </c:pt>
                <c:pt idx="1">
                  <c:v>0.54270645742217649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052776501247217"/>
          <c:y val="0.41589895013123357"/>
          <c:w val="0.35983647170735489"/>
          <c:h val="0.39505395158938467"/>
        </c:manualLayout>
      </c:layout>
      <c:overlay val="0"/>
      <c:txPr>
        <a:bodyPr/>
        <a:lstStyle/>
        <a:p>
          <a:pPr>
            <a:defRPr sz="1400" b="1"/>
          </a:pPr>
          <a:endParaRPr lang="fr-FR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accent1"/>
                </a:solidFill>
              </a:defRPr>
            </a:pPr>
            <a:r>
              <a:rPr lang="fr-FR" sz="1600" dirty="0">
                <a:solidFill>
                  <a:schemeClr val="accent1"/>
                </a:solidFill>
              </a:rPr>
              <a:t>Enquête </a:t>
            </a:r>
            <a:r>
              <a:rPr lang="fr-FR" sz="1600" dirty="0" smtClean="0">
                <a:solidFill>
                  <a:schemeClr val="accent1"/>
                </a:solidFill>
              </a:rPr>
              <a:t>18/19</a:t>
            </a:r>
            <a:endParaRPr lang="fr-FR" sz="1600" dirty="0">
              <a:solidFill>
                <a:schemeClr val="accent1"/>
              </a:solidFill>
            </a:endParaRPr>
          </a:p>
        </c:rich>
      </c:tx>
      <c:layout>
        <c:manualLayout>
          <c:xMode val="edge"/>
          <c:yMode val="edge"/>
          <c:x val="0.64597941386358959"/>
          <c:y val="7.723489913790650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1183279509416164E-2"/>
          <c:y val="8.1326286738555215E-2"/>
          <c:w val="0.52016135079889203"/>
          <c:h val="0.76474130082226077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2077346783264995"/>
                  <c:y val="6.1643593846650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114578419633031"/>
                  <c:y val="-7.4357342020656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'Q2 bis'!$E$1:$F$1</c:f>
              <c:strCache>
                <c:ptCount val="2"/>
                <c:pt idx="0">
                  <c:v>Parents primo-arrivants</c:v>
                </c:pt>
                <c:pt idx="1">
                  <c:v>Parents non primo-arrivants</c:v>
                </c:pt>
              </c:strCache>
            </c:strRef>
          </c:cat>
          <c:val>
            <c:numRef>
              <c:f>'Q2 bis'!$E$3:$F$3</c:f>
              <c:numCache>
                <c:formatCode>0.0%</c:formatCode>
                <c:ptCount val="2"/>
                <c:pt idx="0">
                  <c:v>0.42723760463618804</c:v>
                </c:pt>
                <c:pt idx="1">
                  <c:v>0.57276239536381202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089468655127786"/>
          <c:y val="0.36342927211360032"/>
          <c:w val="0.36478899814942489"/>
          <c:h val="0.34107996415056757"/>
        </c:manualLayout>
      </c:layout>
      <c:overlay val="0"/>
      <c:txPr>
        <a:bodyPr/>
        <a:lstStyle/>
        <a:p>
          <a:pPr>
            <a:defRPr sz="1400" b="1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/>
                </a:solidFill>
              </a:defRPr>
            </a:pPr>
            <a:r>
              <a:rPr lang="en-US" sz="3200" baseline="0" dirty="0" err="1">
                <a:solidFill>
                  <a:schemeClr val="accent1"/>
                </a:solidFill>
              </a:rPr>
              <a:t>Origine</a:t>
            </a:r>
            <a:r>
              <a:rPr lang="en-US" sz="3200" baseline="0" dirty="0">
                <a:solidFill>
                  <a:schemeClr val="accent1"/>
                </a:solidFill>
              </a:rPr>
              <a:t> des </a:t>
            </a:r>
            <a:r>
              <a:rPr lang="en-US" sz="2800" baseline="0" dirty="0">
                <a:solidFill>
                  <a:schemeClr val="accent1"/>
                </a:solidFill>
              </a:rPr>
              <a:t>formations</a:t>
            </a:r>
            <a:endParaRPr lang="en-US" sz="3200" baseline="0" dirty="0">
              <a:solidFill>
                <a:schemeClr val="accent1"/>
              </a:solidFill>
            </a:endParaRPr>
          </a:p>
        </c:rich>
      </c:tx>
      <c:layout>
        <c:manualLayout>
          <c:xMode val="edge"/>
          <c:yMode val="edge"/>
          <c:x val="0.2873880869058034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304911538835424E-2"/>
          <c:y val="0.12804899787254154"/>
          <c:w val="0.9199755759696705"/>
          <c:h val="0.544740830324635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'Q8'!$P$10</c:f>
              <c:strCache>
                <c:ptCount val="1"/>
                <c:pt idx="0">
                  <c:v>% sur réponse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0864197530864196E-3"/>
                  <c:y val="1.606606568617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'Q8'!$M$23:$M$28</c:f>
              <c:strCache>
                <c:ptCount val="6"/>
                <c:pt idx="0">
                  <c:v>ASL</c:v>
                </c:pt>
                <c:pt idx="1">
                  <c:v>Plan académique ou départemental de formation (MENJ)</c:v>
                </c:pt>
                <c:pt idx="2">
                  <c:v>GRETA</c:v>
                </c:pt>
                <c:pt idx="3">
                  <c:v>Ressources en ligne</c:v>
                </c:pt>
                <c:pt idx="4">
                  <c:v>Autres</c:v>
                </c:pt>
                <c:pt idx="5">
                  <c:v>Non réponse</c:v>
                </c:pt>
              </c:strCache>
            </c:strRef>
          </c:cat>
          <c:val>
            <c:numRef>
              <c:f>'Q8'!$P$23:$P$28</c:f>
              <c:numCache>
                <c:formatCode>0.0%</c:formatCode>
                <c:ptCount val="6"/>
                <c:pt idx="0">
                  <c:v>1.8329938900203666E-2</c:v>
                </c:pt>
                <c:pt idx="1">
                  <c:v>0.45010183299389001</c:v>
                </c:pt>
                <c:pt idx="2">
                  <c:v>1.0183299389002037E-2</c:v>
                </c:pt>
                <c:pt idx="3">
                  <c:v>5.7026476578411409E-2</c:v>
                </c:pt>
                <c:pt idx="4">
                  <c:v>5.7026476578411409E-2</c:v>
                </c:pt>
                <c:pt idx="5">
                  <c:v>0.40733197556008149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865296"/>
        <c:axId val="229865688"/>
      </c:barChart>
      <c:catAx>
        <c:axId val="229865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fr-FR"/>
          </a:p>
        </c:txPr>
        <c:crossAx val="229865688"/>
        <c:crosses val="autoZero"/>
        <c:auto val="1"/>
        <c:lblAlgn val="ctr"/>
        <c:lblOffset val="100"/>
        <c:noMultiLvlLbl val="0"/>
      </c:catAx>
      <c:valAx>
        <c:axId val="22986568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229865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D7602-4DD9-4209-A42D-71838A6B0164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49CC4-A63B-496E-A2C6-D874F0DFFF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477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89188-6B16-4C6D-AF6C-CAC56A68CEDC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D1F10-F4F7-457E-A6E1-6F0C06EDE1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C2I réuni sous l’autorité du Premier</a:t>
            </a:r>
            <a:r>
              <a:rPr lang="fr-FR" baseline="0" dirty="0" smtClean="0"/>
              <a:t> ministre le 5/06/18 a pris la décision de doubler le nombre de </a:t>
            </a:r>
            <a:r>
              <a:rPr lang="fr-FR" baseline="0" dirty="0" err="1" smtClean="0"/>
              <a:t>benéficiaires</a:t>
            </a:r>
            <a:r>
              <a:rPr lang="fr-FR" baseline="0" dirty="0" smtClean="0"/>
              <a:t> d’OEPRE à l’horizon 2020 afin d’atteindre le nombre de 20 000 parents bénéficiaires par an</a:t>
            </a:r>
          </a:p>
          <a:p>
            <a:r>
              <a:rPr lang="fr-FR" baseline="0" dirty="0" smtClean="0"/>
              <a:t>Cette mesure s’accompagne  du doublement des crédits alloués au dispositif (de 2 à 4 millions d’euros pour les 2 ministères)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DGESCO B2-3/16-10-19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1DEC4A-C8E4-4C00-A789-A01D222F2E86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433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RPT organisées entre le 13 mars et le 5 juin 2019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L’objectif est d’optimiser le fonctionnement de l’écosystème local d’intégration (rectorats et préfectures). Dans l’ensemble ces rencontres territoriales ont permis de relancer le pilotage local.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DGESCO B2-3/16-10-19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1DEC4A-C8E4-4C00-A789-A01D222F2E86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721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 groupes de travail associant des représentants des deux administrations centrales concernées, de correspondants des académies de Paris, Créteil, Versailles, Toulouse, Clermont-Ferrand, Strasbourg et Nancy-Metz, de représentants des préfectures de région et de département, etc. ont engagé une réflexion commune visant à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améliorer les indicateurs d’enquête, en particulier en ce qui concerne l’impact du dispositif sur l’intégration des familles étrangères et sur la réussite scolaire de leurs enfants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créer des ressources en direction des formateurs impliqués dans l’animation des ateliers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créer des supports de communication permettant de faciliter l’ouverture d’ateliers supplémentaires.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DGESCO B2-3/16-10-19</a:t>
            </a: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1DEC4A-C8E4-4C00-A789-A01D222F2E86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77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203175"/>
            <a:ext cx="9144000" cy="923330"/>
          </a:xfrm>
        </p:spPr>
        <p:txBody>
          <a:bodyPr wrap="square" lIns="360000" rIns="360000" anchor="b">
            <a:spAutoFit/>
          </a:bodyPr>
          <a:lstStyle>
            <a:lvl1pPr algn="ctr">
              <a:lnSpc>
                <a:spcPct val="100000"/>
              </a:lnSpc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Prénom NOM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3121661"/>
            <a:ext cx="9144000" cy="514738"/>
          </a:xfrm>
        </p:spPr>
        <p:txBody>
          <a:bodyPr lIns="360000" tIns="72000" bIns="7200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24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fonction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0" y="3655063"/>
            <a:ext cx="9144000" cy="523220"/>
          </a:xfr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direction</a:t>
            </a:r>
          </a:p>
        </p:txBody>
      </p:sp>
    </p:spTree>
    <p:extLst>
      <p:ext uri="{BB962C8B-B14F-4D97-AF65-F5344CB8AC3E}">
        <p14:creationId xmlns:p14="http://schemas.microsoft.com/office/powerpoint/2010/main" val="3622585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48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634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025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203175"/>
            <a:ext cx="9144000" cy="923330"/>
          </a:xfrm>
        </p:spPr>
        <p:txBody>
          <a:bodyPr wrap="square" lIns="360000" rIns="360000" anchor="b">
            <a:spAutoFit/>
          </a:bodyPr>
          <a:lstStyle>
            <a:lvl1pPr algn="ctr">
              <a:lnSpc>
                <a:spcPct val="100000"/>
              </a:lnSpc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Prénom NOM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3121661"/>
            <a:ext cx="9144000" cy="514738"/>
          </a:xfrm>
        </p:spPr>
        <p:txBody>
          <a:bodyPr lIns="360000" tIns="72000" bIns="7200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24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fonction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0" y="3655063"/>
            <a:ext cx="9144000" cy="523220"/>
          </a:xfr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direction</a:t>
            </a:r>
          </a:p>
        </p:txBody>
      </p:sp>
    </p:spTree>
    <p:extLst>
      <p:ext uri="{BB962C8B-B14F-4D97-AF65-F5344CB8AC3E}">
        <p14:creationId xmlns:p14="http://schemas.microsoft.com/office/powerpoint/2010/main" val="1162369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71762" y="1454756"/>
            <a:ext cx="8472238" cy="430887"/>
          </a:xfrm>
        </p:spPr>
        <p:txBody>
          <a:bodyPr lIns="180000" tIns="0" rIns="180000" bIns="0" anchor="b">
            <a:spAutoFit/>
          </a:bodyPr>
          <a:lstStyle>
            <a:lvl1pPr marL="0" indent="0" algn="ctr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71760" y="1900391"/>
            <a:ext cx="8472238" cy="3924106"/>
          </a:xfrm>
        </p:spPr>
        <p:txBody>
          <a:bodyPr anchor="ctr" anchorCtr="0"/>
          <a:lstStyle>
            <a:lvl1pPr>
              <a:spcBef>
                <a:spcPts val="0"/>
              </a:spcBef>
              <a:defRPr sz="2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b="0"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0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miè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39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337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46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15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89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71762" y="1454756"/>
            <a:ext cx="8472238" cy="430887"/>
          </a:xfrm>
        </p:spPr>
        <p:txBody>
          <a:bodyPr lIns="180000" tIns="0" rIns="180000" bIns="0" anchor="b">
            <a:spAutoFit/>
          </a:bodyPr>
          <a:lstStyle>
            <a:lvl1pPr marL="0" indent="0" algn="ctr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71760" y="1900391"/>
            <a:ext cx="8472238" cy="3924106"/>
          </a:xfrm>
        </p:spPr>
        <p:txBody>
          <a:bodyPr anchor="ctr" anchorCtr="0"/>
          <a:lstStyle>
            <a:lvl1pPr>
              <a:spcBef>
                <a:spcPts val="0"/>
              </a:spcBef>
              <a:defRPr sz="2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b="0"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4031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44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333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231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701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2B57FE2-8F03-4979-9972-A5CD14ABA181}" type="datetime1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9644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BF7AD1C-A168-49A0-8F0F-8FD38B898C4C}" type="datetime1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2571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203175"/>
            <a:ext cx="9144000" cy="923330"/>
          </a:xfrm>
        </p:spPr>
        <p:txBody>
          <a:bodyPr wrap="square" lIns="360000" rIns="360000" anchor="b">
            <a:spAutoFit/>
          </a:bodyPr>
          <a:lstStyle>
            <a:lvl1pPr algn="ctr">
              <a:lnSpc>
                <a:spcPct val="100000"/>
              </a:lnSpc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Prénom NOM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3121661"/>
            <a:ext cx="9144000" cy="514738"/>
          </a:xfrm>
        </p:spPr>
        <p:txBody>
          <a:bodyPr lIns="360000" tIns="72000" bIns="72000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2400"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fonction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0" y="3655063"/>
            <a:ext cx="9144000" cy="523220"/>
          </a:xfr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 smtClean="0"/>
              <a:t>direction</a:t>
            </a:r>
          </a:p>
        </p:txBody>
      </p:sp>
    </p:spTree>
    <p:extLst>
      <p:ext uri="{BB962C8B-B14F-4D97-AF65-F5344CB8AC3E}">
        <p14:creationId xmlns:p14="http://schemas.microsoft.com/office/powerpoint/2010/main" val="3135327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71762" y="1454756"/>
            <a:ext cx="8472238" cy="430887"/>
          </a:xfrm>
        </p:spPr>
        <p:txBody>
          <a:bodyPr lIns="180000" tIns="0" rIns="180000" bIns="0" anchor="b">
            <a:spAutoFit/>
          </a:bodyPr>
          <a:lstStyle>
            <a:lvl1pPr marL="0" indent="0" algn="ctr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71760" y="1900391"/>
            <a:ext cx="8472238" cy="3924106"/>
          </a:xfrm>
        </p:spPr>
        <p:txBody>
          <a:bodyPr anchor="ctr" anchorCtr="0"/>
          <a:lstStyle>
            <a:lvl1pPr>
              <a:spcBef>
                <a:spcPts val="0"/>
              </a:spcBef>
              <a:defRPr sz="2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b="0"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8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miè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808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miè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040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3403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5619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2967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814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11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771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4357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5997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3214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2B57FE2-8F03-4979-9972-A5CD14ABA181}" type="datetime1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8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92701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BF7AD1C-A168-49A0-8F0F-8FD38B898C4C}" type="datetime1">
              <a:rPr lang="fr-FR" smtClean="0">
                <a:solidFill>
                  <a:prstClr val="black"/>
                </a:solidFill>
              </a:rPr>
              <a:pPr/>
              <a:t>17/02/2020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4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58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43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31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16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35832" y="6395997"/>
            <a:ext cx="2057400" cy="365125"/>
          </a:xfrm>
          <a:prstGeom prst="rect">
            <a:avLst/>
          </a:prstGeom>
        </p:spPr>
        <p:txBody>
          <a:bodyPr/>
          <a:lstStyle/>
          <a:p>
            <a:fld id="{9294798D-4A74-45E4-B88A-F6560CD5FEBB}" type="datetimeFigureOut">
              <a:rPr lang="fr-FR" smtClean="0"/>
              <a:t>17/02/2020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42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259401"/>
            <a:ext cx="9144000" cy="5078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67232"/>
            <a:ext cx="8515350" cy="4257050"/>
          </a:xfrm>
          <a:prstGeom prst="rect">
            <a:avLst/>
          </a:prstGeom>
        </p:spPr>
        <p:txBody>
          <a:bodyPr vert="horz" wrap="square" lIns="91440" tIns="45720" rIns="36000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26836" y="1"/>
            <a:ext cx="8017164" cy="1083961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/>
            <a:r>
              <a:rPr lang="fr-FR" sz="2000" b="1" dirty="0" smtClean="0">
                <a:solidFill>
                  <a:srgbClr val="16408A"/>
                </a:solidFill>
              </a:rPr>
              <a:t>3</a:t>
            </a:r>
            <a:r>
              <a:rPr lang="fr-FR" sz="2000" b="1" baseline="30000" dirty="0" smtClean="0">
                <a:solidFill>
                  <a:srgbClr val="16408A"/>
                </a:solidFill>
              </a:rPr>
              <a:t>ème</a:t>
            </a:r>
            <a:r>
              <a:rPr lang="fr-FR" sz="2000" b="1" baseline="0" dirty="0" smtClean="0">
                <a:solidFill>
                  <a:srgbClr val="16408A"/>
                </a:solidFill>
              </a:rPr>
              <a:t> </a:t>
            </a:r>
            <a:r>
              <a:rPr lang="fr-FR" sz="2000" b="1" dirty="0" smtClean="0">
                <a:solidFill>
                  <a:srgbClr val="16408A"/>
                </a:solidFill>
              </a:rPr>
              <a:t>rencontre nationale</a:t>
            </a:r>
          </a:p>
          <a:p>
            <a:pPr algn="ctr"/>
            <a:r>
              <a:rPr lang="fr-FR" sz="2400" b="1" spc="50" baseline="0" dirty="0" smtClean="0">
                <a:solidFill>
                  <a:srgbClr val="16408A"/>
                </a:solidFill>
              </a:rPr>
              <a:t>« Ouvrir l'école aux parents pour la réussite des enfants »</a:t>
            </a:r>
          </a:p>
          <a:p>
            <a:pPr algn="ctr"/>
            <a:r>
              <a:rPr lang="fr-FR" b="1" dirty="0" smtClean="0">
                <a:solidFill>
                  <a:srgbClr val="16408A"/>
                </a:solidFill>
              </a:rPr>
              <a:t>Jeudi 6 février 2020</a:t>
            </a:r>
            <a:endParaRPr lang="fr-FR" b="1" dirty="0">
              <a:solidFill>
                <a:srgbClr val="16408A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0" y="50801"/>
            <a:ext cx="937166" cy="944715"/>
          </a:xfrm>
          <a:prstGeom prst="rect">
            <a:avLst/>
          </a:prstGeom>
        </p:spPr>
      </p:pic>
      <p:grpSp>
        <p:nvGrpSpPr>
          <p:cNvPr id="23" name="Groupe 22"/>
          <p:cNvGrpSpPr/>
          <p:nvPr userDrawn="1"/>
        </p:nvGrpSpPr>
        <p:grpSpPr>
          <a:xfrm>
            <a:off x="2476498" y="6168573"/>
            <a:ext cx="4191004" cy="689427"/>
            <a:chOff x="498765" y="422857"/>
            <a:chExt cx="7916796" cy="1302327"/>
          </a:xfrm>
        </p:grpSpPr>
        <p:grpSp>
          <p:nvGrpSpPr>
            <p:cNvPr id="24" name="Groupe 23"/>
            <p:cNvGrpSpPr/>
            <p:nvPr/>
          </p:nvGrpSpPr>
          <p:grpSpPr>
            <a:xfrm>
              <a:off x="4818925" y="514605"/>
              <a:ext cx="3596636" cy="1118831"/>
              <a:chOff x="4818925" y="337714"/>
              <a:chExt cx="3596636" cy="1118831"/>
            </a:xfrm>
          </p:grpSpPr>
          <p:pic>
            <p:nvPicPr>
              <p:cNvPr id="26" name="Image 25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69200" y="337714"/>
                <a:ext cx="846361" cy="1118831"/>
              </a:xfrm>
              <a:prstGeom prst="rect">
                <a:avLst/>
              </a:prstGeom>
            </p:spPr>
          </p:pic>
          <p:pic>
            <p:nvPicPr>
              <p:cNvPr id="27" name="Image 26"/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8925" y="368418"/>
                <a:ext cx="2715004" cy="1057423"/>
              </a:xfrm>
              <a:prstGeom prst="rect">
                <a:avLst/>
              </a:prstGeom>
            </p:spPr>
          </p:pic>
        </p:grpSp>
        <p:pic>
          <p:nvPicPr>
            <p:cNvPr id="25" name="Image 24"/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74" t="21676" r="8831" b="23106"/>
            <a:stretch/>
          </p:blipFill>
          <p:spPr>
            <a:xfrm>
              <a:off x="498765" y="422857"/>
              <a:ext cx="3768436" cy="1302327"/>
            </a:xfrm>
            <a:prstGeom prst="rect">
              <a:avLst/>
            </a:prstGeom>
          </p:spPr>
        </p:pic>
      </p:grpSp>
      <p:sp>
        <p:nvSpPr>
          <p:cNvPr id="14" name="CustomShape 4"/>
          <p:cNvSpPr/>
          <p:nvPr userDrawn="1"/>
        </p:nvSpPr>
        <p:spPr>
          <a:xfrm>
            <a:off x="0" y="6024282"/>
            <a:ext cx="501330" cy="833718"/>
          </a:xfrm>
          <a:custGeom>
            <a:avLst/>
            <a:gdLst/>
            <a:ahLst/>
            <a:cxnLst/>
            <a:rect l="l" t="t" r="r" b="b"/>
            <a:pathLst>
              <a:path w="672465" h="1344295">
                <a:moveTo>
                  <a:pt x="0" y="0"/>
                </a:moveTo>
                <a:lnTo>
                  <a:pt x="0" y="1343820"/>
                </a:lnTo>
                <a:lnTo>
                  <a:pt x="671910" y="671910"/>
                </a:lnTo>
                <a:lnTo>
                  <a:pt x="0" y="0"/>
                </a:lnTo>
                <a:close/>
              </a:path>
            </a:pathLst>
          </a:custGeom>
          <a:solidFill>
            <a:srgbClr val="16408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ZoneTexte 16"/>
          <p:cNvSpPr txBox="1"/>
          <p:nvPr userDrawn="1"/>
        </p:nvSpPr>
        <p:spPr>
          <a:xfrm>
            <a:off x="-48168" y="6281308"/>
            <a:ext cx="501330" cy="3201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fld id="{F9E9A538-8794-404B-BF38-972331E42F29}" type="slidenum">
              <a:rPr lang="fr-FR" sz="1400" smtClean="0">
                <a:solidFill>
                  <a:schemeClr val="bg1">
                    <a:lumMod val="85000"/>
                  </a:schemeClr>
                </a:solidFill>
              </a:rPr>
              <a:pPr algn="ctr"/>
              <a:t>‹N°›</a:t>
            </a:fld>
            <a:endParaRPr lang="fr-F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083962"/>
            <a:ext cx="9144000" cy="45719"/>
          </a:xfrm>
          <a:prstGeom prst="rect">
            <a:avLst/>
          </a:prstGeom>
          <a:solidFill>
            <a:srgbClr val="A863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33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16408A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Tx/>
        <a:buNone/>
        <a:defRPr sz="2400" b="1" kern="1200">
          <a:solidFill>
            <a:srgbClr val="16408A"/>
          </a:solidFill>
          <a:latin typeface="+mn-lt"/>
          <a:ea typeface="+mn-ea"/>
          <a:cs typeface="+mn-cs"/>
        </a:defRPr>
      </a:lvl1pPr>
      <a:lvl2pPr marL="0" indent="-360000" algn="l" defTabSz="914400" rtl="0" eaLnBrk="1" latinLnBrk="0" hangingPunct="1">
        <a:lnSpc>
          <a:spcPct val="100000"/>
        </a:lnSpc>
        <a:spcBef>
          <a:spcPts val="500"/>
        </a:spcBef>
        <a:buClr>
          <a:srgbClr val="16408A"/>
        </a:buClr>
        <a:buFont typeface="Wingdings 3" panose="05040102010807070707" pitchFamily="18" charset="2"/>
        <a:buChar char="]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88000" algn="l" defTabSz="914400" rtl="0" eaLnBrk="1" latinLnBrk="0" hangingPunct="1">
        <a:lnSpc>
          <a:spcPct val="100000"/>
        </a:lnSpc>
        <a:spcBef>
          <a:spcPts val="500"/>
        </a:spcBef>
        <a:buClr>
          <a:srgbClr val="16408A"/>
        </a:buClr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180000" algn="l" defTabSz="914400" rtl="0" eaLnBrk="1" latinLnBrk="0" hangingPunct="1">
        <a:lnSpc>
          <a:spcPct val="100000"/>
        </a:lnSpc>
        <a:spcBef>
          <a:spcPts val="500"/>
        </a:spcBef>
        <a:buClr>
          <a:srgbClr val="16408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180000" algn="l" defTabSz="914400" rtl="0" eaLnBrk="1" latinLnBrk="0" hangingPunct="1">
        <a:lnSpc>
          <a:spcPct val="100000"/>
        </a:lnSpc>
        <a:spcBef>
          <a:spcPts val="0"/>
        </a:spcBef>
        <a:buClr>
          <a:srgbClr val="16408A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259401"/>
            <a:ext cx="9144000" cy="5078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67232"/>
            <a:ext cx="8515350" cy="4257050"/>
          </a:xfrm>
          <a:prstGeom prst="rect">
            <a:avLst/>
          </a:prstGeom>
        </p:spPr>
        <p:txBody>
          <a:bodyPr vert="horz" wrap="square" lIns="91440" tIns="45720" rIns="36000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26836" y="1"/>
            <a:ext cx="8017164" cy="1083961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/>
            <a:r>
              <a:rPr lang="fr-FR" sz="2000" b="1" dirty="0" smtClean="0">
                <a:solidFill>
                  <a:srgbClr val="16408A"/>
                </a:solidFill>
              </a:rPr>
              <a:t>3</a:t>
            </a:r>
            <a:r>
              <a:rPr lang="fr-FR" sz="2000" b="1" baseline="30000" dirty="0" smtClean="0">
                <a:solidFill>
                  <a:srgbClr val="16408A"/>
                </a:solidFill>
              </a:rPr>
              <a:t>ème</a:t>
            </a:r>
            <a:r>
              <a:rPr lang="fr-FR" sz="2000" b="1" dirty="0" smtClean="0">
                <a:solidFill>
                  <a:srgbClr val="16408A"/>
                </a:solidFill>
              </a:rPr>
              <a:t> rencontre nationale</a:t>
            </a:r>
          </a:p>
          <a:p>
            <a:pPr algn="ctr"/>
            <a:r>
              <a:rPr lang="fr-FR" sz="2400" b="1" spc="50" dirty="0" smtClean="0">
                <a:solidFill>
                  <a:srgbClr val="16408A"/>
                </a:solidFill>
              </a:rPr>
              <a:t>« Ouvrir l'école aux parents pour la réussite des enfants »</a:t>
            </a:r>
          </a:p>
          <a:p>
            <a:pPr algn="ctr"/>
            <a:r>
              <a:rPr lang="fr-FR" b="1" dirty="0" smtClean="0">
                <a:solidFill>
                  <a:srgbClr val="16408A"/>
                </a:solidFill>
              </a:rPr>
              <a:t>Jeudi 6 février 2020</a:t>
            </a:r>
            <a:endParaRPr lang="fr-FR" b="1" dirty="0">
              <a:solidFill>
                <a:srgbClr val="16408A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0" y="50801"/>
            <a:ext cx="937166" cy="944715"/>
          </a:xfrm>
          <a:prstGeom prst="rect">
            <a:avLst/>
          </a:prstGeom>
        </p:spPr>
      </p:pic>
      <p:grpSp>
        <p:nvGrpSpPr>
          <p:cNvPr id="23" name="Groupe 22"/>
          <p:cNvGrpSpPr/>
          <p:nvPr userDrawn="1"/>
        </p:nvGrpSpPr>
        <p:grpSpPr>
          <a:xfrm>
            <a:off x="2476498" y="6168573"/>
            <a:ext cx="4191004" cy="689427"/>
            <a:chOff x="498765" y="422857"/>
            <a:chExt cx="7916796" cy="1302327"/>
          </a:xfrm>
        </p:grpSpPr>
        <p:grpSp>
          <p:nvGrpSpPr>
            <p:cNvPr id="24" name="Groupe 23"/>
            <p:cNvGrpSpPr/>
            <p:nvPr/>
          </p:nvGrpSpPr>
          <p:grpSpPr>
            <a:xfrm>
              <a:off x="4818925" y="514605"/>
              <a:ext cx="3596636" cy="1118831"/>
              <a:chOff x="4818925" y="337714"/>
              <a:chExt cx="3596636" cy="1118831"/>
            </a:xfrm>
          </p:grpSpPr>
          <p:pic>
            <p:nvPicPr>
              <p:cNvPr id="26" name="Image 25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69200" y="337714"/>
                <a:ext cx="846361" cy="1118831"/>
              </a:xfrm>
              <a:prstGeom prst="rect">
                <a:avLst/>
              </a:prstGeom>
            </p:spPr>
          </p:pic>
          <p:pic>
            <p:nvPicPr>
              <p:cNvPr id="27" name="Image 26"/>
              <p:cNvPicPr>
                <a:picLocks noChangeAspect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8925" y="368418"/>
                <a:ext cx="2715004" cy="1057423"/>
              </a:xfrm>
              <a:prstGeom prst="rect">
                <a:avLst/>
              </a:prstGeom>
            </p:spPr>
          </p:pic>
        </p:grpSp>
        <p:pic>
          <p:nvPicPr>
            <p:cNvPr id="25" name="Image 24"/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74" t="21676" r="8831" b="23106"/>
            <a:stretch/>
          </p:blipFill>
          <p:spPr>
            <a:xfrm>
              <a:off x="498765" y="422857"/>
              <a:ext cx="3768436" cy="1302327"/>
            </a:xfrm>
            <a:prstGeom prst="rect">
              <a:avLst/>
            </a:prstGeom>
          </p:spPr>
        </p:pic>
      </p:grpSp>
      <p:sp>
        <p:nvSpPr>
          <p:cNvPr id="14" name="CustomShape 4"/>
          <p:cNvSpPr/>
          <p:nvPr userDrawn="1"/>
        </p:nvSpPr>
        <p:spPr>
          <a:xfrm>
            <a:off x="0" y="6024282"/>
            <a:ext cx="501330" cy="833718"/>
          </a:xfrm>
          <a:custGeom>
            <a:avLst/>
            <a:gdLst/>
            <a:ahLst/>
            <a:cxnLst/>
            <a:rect l="l" t="t" r="r" b="b"/>
            <a:pathLst>
              <a:path w="672465" h="1344295">
                <a:moveTo>
                  <a:pt x="0" y="0"/>
                </a:moveTo>
                <a:lnTo>
                  <a:pt x="0" y="1343820"/>
                </a:lnTo>
                <a:lnTo>
                  <a:pt x="671910" y="671910"/>
                </a:lnTo>
                <a:lnTo>
                  <a:pt x="0" y="0"/>
                </a:lnTo>
                <a:close/>
              </a:path>
            </a:pathLst>
          </a:custGeom>
          <a:solidFill>
            <a:srgbClr val="16408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ZoneTexte 16"/>
          <p:cNvSpPr txBox="1"/>
          <p:nvPr userDrawn="1"/>
        </p:nvSpPr>
        <p:spPr>
          <a:xfrm>
            <a:off x="-48168" y="6281308"/>
            <a:ext cx="501330" cy="3201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fld id="{F9E9A538-8794-404B-BF38-972331E42F29}" type="slidenum">
              <a:rPr lang="fr-FR" sz="1400" smtClean="0">
                <a:solidFill>
                  <a:prstClr val="white">
                    <a:lumMod val="85000"/>
                  </a:prstClr>
                </a:solidFill>
              </a:rPr>
              <a:pPr algn="ctr"/>
              <a:t>‹N°›</a:t>
            </a:fld>
            <a:endParaRPr lang="fr-FR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083962"/>
            <a:ext cx="9144000" cy="45719"/>
          </a:xfrm>
          <a:prstGeom prst="rect">
            <a:avLst/>
          </a:prstGeom>
          <a:solidFill>
            <a:srgbClr val="A863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9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16408A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Tx/>
        <a:buNone/>
        <a:defRPr sz="2400" b="1" kern="1200">
          <a:solidFill>
            <a:srgbClr val="16408A"/>
          </a:solidFill>
          <a:latin typeface="+mn-lt"/>
          <a:ea typeface="+mn-ea"/>
          <a:cs typeface="+mn-cs"/>
        </a:defRPr>
      </a:lvl1pPr>
      <a:lvl2pPr marL="0" indent="-360000" algn="l" defTabSz="914400" rtl="0" eaLnBrk="1" latinLnBrk="0" hangingPunct="1">
        <a:lnSpc>
          <a:spcPct val="100000"/>
        </a:lnSpc>
        <a:spcBef>
          <a:spcPts val="500"/>
        </a:spcBef>
        <a:buClr>
          <a:srgbClr val="16408A"/>
        </a:buClr>
        <a:buFont typeface="Wingdings 3" panose="05040102010807070707" pitchFamily="18" charset="2"/>
        <a:buChar char="]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88000" algn="l" defTabSz="914400" rtl="0" eaLnBrk="1" latinLnBrk="0" hangingPunct="1">
        <a:lnSpc>
          <a:spcPct val="100000"/>
        </a:lnSpc>
        <a:spcBef>
          <a:spcPts val="500"/>
        </a:spcBef>
        <a:buClr>
          <a:srgbClr val="16408A"/>
        </a:buClr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180000" algn="l" defTabSz="914400" rtl="0" eaLnBrk="1" latinLnBrk="0" hangingPunct="1">
        <a:lnSpc>
          <a:spcPct val="100000"/>
        </a:lnSpc>
        <a:spcBef>
          <a:spcPts val="500"/>
        </a:spcBef>
        <a:buClr>
          <a:srgbClr val="16408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180000" algn="l" defTabSz="914400" rtl="0" eaLnBrk="1" latinLnBrk="0" hangingPunct="1">
        <a:lnSpc>
          <a:spcPct val="100000"/>
        </a:lnSpc>
        <a:spcBef>
          <a:spcPts val="0"/>
        </a:spcBef>
        <a:buClr>
          <a:srgbClr val="16408A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259401"/>
            <a:ext cx="9144000" cy="5078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67232"/>
            <a:ext cx="8515350" cy="4257050"/>
          </a:xfrm>
          <a:prstGeom prst="rect">
            <a:avLst/>
          </a:prstGeom>
        </p:spPr>
        <p:txBody>
          <a:bodyPr vert="horz" wrap="square" lIns="91440" tIns="45720" rIns="36000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26836" y="1"/>
            <a:ext cx="8017164" cy="1083961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/>
            <a:r>
              <a:rPr lang="fr-FR" sz="2000" b="1" dirty="0" smtClean="0">
                <a:solidFill>
                  <a:srgbClr val="16408A"/>
                </a:solidFill>
              </a:rPr>
              <a:t>3</a:t>
            </a:r>
            <a:r>
              <a:rPr lang="fr-FR" sz="2000" b="1" baseline="30000" dirty="0" smtClean="0">
                <a:solidFill>
                  <a:srgbClr val="16408A"/>
                </a:solidFill>
              </a:rPr>
              <a:t>ème</a:t>
            </a:r>
            <a:r>
              <a:rPr lang="fr-FR" sz="2000" b="1" dirty="0" smtClean="0">
                <a:solidFill>
                  <a:srgbClr val="16408A"/>
                </a:solidFill>
              </a:rPr>
              <a:t> rencontre nationale</a:t>
            </a:r>
          </a:p>
          <a:p>
            <a:pPr algn="ctr"/>
            <a:r>
              <a:rPr lang="fr-FR" sz="2400" b="1" spc="50" dirty="0" smtClean="0">
                <a:solidFill>
                  <a:srgbClr val="16408A"/>
                </a:solidFill>
              </a:rPr>
              <a:t>« Ouvrir l'école aux parents pour la réussite des enfants »</a:t>
            </a:r>
          </a:p>
          <a:p>
            <a:pPr algn="ctr"/>
            <a:r>
              <a:rPr lang="fr-FR" b="1" dirty="0" smtClean="0">
                <a:solidFill>
                  <a:srgbClr val="16408A"/>
                </a:solidFill>
              </a:rPr>
              <a:t>Jeudi 6 février 2020</a:t>
            </a:r>
            <a:endParaRPr lang="fr-FR" b="1" dirty="0">
              <a:solidFill>
                <a:srgbClr val="16408A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80" y="50801"/>
            <a:ext cx="937166" cy="944715"/>
          </a:xfrm>
          <a:prstGeom prst="rect">
            <a:avLst/>
          </a:prstGeom>
        </p:spPr>
      </p:pic>
      <p:grpSp>
        <p:nvGrpSpPr>
          <p:cNvPr id="23" name="Groupe 22"/>
          <p:cNvGrpSpPr/>
          <p:nvPr userDrawn="1"/>
        </p:nvGrpSpPr>
        <p:grpSpPr>
          <a:xfrm>
            <a:off x="2476498" y="6168573"/>
            <a:ext cx="4191004" cy="689427"/>
            <a:chOff x="498765" y="422857"/>
            <a:chExt cx="7916796" cy="1302327"/>
          </a:xfrm>
        </p:grpSpPr>
        <p:grpSp>
          <p:nvGrpSpPr>
            <p:cNvPr id="24" name="Groupe 23"/>
            <p:cNvGrpSpPr/>
            <p:nvPr/>
          </p:nvGrpSpPr>
          <p:grpSpPr>
            <a:xfrm>
              <a:off x="4818925" y="514605"/>
              <a:ext cx="3596636" cy="1118831"/>
              <a:chOff x="4818925" y="337714"/>
              <a:chExt cx="3596636" cy="1118831"/>
            </a:xfrm>
          </p:grpSpPr>
          <p:pic>
            <p:nvPicPr>
              <p:cNvPr id="26" name="Image 25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69200" y="337714"/>
                <a:ext cx="846361" cy="1118831"/>
              </a:xfrm>
              <a:prstGeom prst="rect">
                <a:avLst/>
              </a:prstGeom>
            </p:spPr>
          </p:pic>
          <p:pic>
            <p:nvPicPr>
              <p:cNvPr id="27" name="Image 26"/>
              <p:cNvPicPr>
                <a:picLocks noChangeAspect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8925" y="368418"/>
                <a:ext cx="2715004" cy="1057423"/>
              </a:xfrm>
              <a:prstGeom prst="rect">
                <a:avLst/>
              </a:prstGeom>
            </p:spPr>
          </p:pic>
        </p:grpSp>
        <p:pic>
          <p:nvPicPr>
            <p:cNvPr id="25" name="Image 24"/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74" t="21676" r="8831" b="23106"/>
            <a:stretch/>
          </p:blipFill>
          <p:spPr>
            <a:xfrm>
              <a:off x="498765" y="422857"/>
              <a:ext cx="3768436" cy="1302327"/>
            </a:xfrm>
            <a:prstGeom prst="rect">
              <a:avLst/>
            </a:prstGeom>
          </p:spPr>
        </p:pic>
      </p:grpSp>
      <p:sp>
        <p:nvSpPr>
          <p:cNvPr id="14" name="CustomShape 4"/>
          <p:cNvSpPr/>
          <p:nvPr userDrawn="1"/>
        </p:nvSpPr>
        <p:spPr>
          <a:xfrm>
            <a:off x="0" y="6024282"/>
            <a:ext cx="501330" cy="833718"/>
          </a:xfrm>
          <a:custGeom>
            <a:avLst/>
            <a:gdLst/>
            <a:ahLst/>
            <a:cxnLst/>
            <a:rect l="l" t="t" r="r" b="b"/>
            <a:pathLst>
              <a:path w="672465" h="1344295">
                <a:moveTo>
                  <a:pt x="0" y="0"/>
                </a:moveTo>
                <a:lnTo>
                  <a:pt x="0" y="1343820"/>
                </a:lnTo>
                <a:lnTo>
                  <a:pt x="671910" y="671910"/>
                </a:lnTo>
                <a:lnTo>
                  <a:pt x="0" y="0"/>
                </a:lnTo>
                <a:close/>
              </a:path>
            </a:pathLst>
          </a:custGeom>
          <a:solidFill>
            <a:srgbClr val="16408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ZoneTexte 16"/>
          <p:cNvSpPr txBox="1"/>
          <p:nvPr userDrawn="1"/>
        </p:nvSpPr>
        <p:spPr>
          <a:xfrm>
            <a:off x="-48168" y="6281308"/>
            <a:ext cx="501330" cy="3201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fld id="{F9E9A538-8794-404B-BF38-972331E42F29}" type="slidenum">
              <a:rPr lang="fr-FR" sz="1400" smtClean="0">
                <a:solidFill>
                  <a:prstClr val="white">
                    <a:lumMod val="85000"/>
                  </a:prstClr>
                </a:solidFill>
              </a:rPr>
              <a:pPr algn="ctr"/>
              <a:t>‹N°›</a:t>
            </a:fld>
            <a:endParaRPr lang="fr-FR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083962"/>
            <a:ext cx="9144000" cy="45719"/>
          </a:xfrm>
          <a:prstGeom prst="rect">
            <a:avLst/>
          </a:prstGeom>
          <a:solidFill>
            <a:srgbClr val="A863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34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16408A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Tx/>
        <a:buNone/>
        <a:defRPr sz="2400" b="1" kern="1200">
          <a:solidFill>
            <a:srgbClr val="16408A"/>
          </a:solidFill>
          <a:latin typeface="+mn-lt"/>
          <a:ea typeface="+mn-ea"/>
          <a:cs typeface="+mn-cs"/>
        </a:defRPr>
      </a:lvl1pPr>
      <a:lvl2pPr marL="0" indent="-360000" algn="l" defTabSz="914400" rtl="0" eaLnBrk="1" latinLnBrk="0" hangingPunct="1">
        <a:lnSpc>
          <a:spcPct val="100000"/>
        </a:lnSpc>
        <a:spcBef>
          <a:spcPts val="500"/>
        </a:spcBef>
        <a:buClr>
          <a:srgbClr val="16408A"/>
        </a:buClr>
        <a:buFont typeface="Wingdings 3" panose="05040102010807070707" pitchFamily="18" charset="2"/>
        <a:buChar char="]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88000" algn="l" defTabSz="914400" rtl="0" eaLnBrk="1" latinLnBrk="0" hangingPunct="1">
        <a:lnSpc>
          <a:spcPct val="100000"/>
        </a:lnSpc>
        <a:spcBef>
          <a:spcPts val="500"/>
        </a:spcBef>
        <a:buClr>
          <a:srgbClr val="16408A"/>
        </a:buClr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180000" algn="l" defTabSz="914400" rtl="0" eaLnBrk="1" latinLnBrk="0" hangingPunct="1">
        <a:lnSpc>
          <a:spcPct val="100000"/>
        </a:lnSpc>
        <a:spcBef>
          <a:spcPts val="500"/>
        </a:spcBef>
        <a:buClr>
          <a:srgbClr val="16408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180000" algn="l" defTabSz="914400" rtl="0" eaLnBrk="1" latinLnBrk="0" hangingPunct="1">
        <a:lnSpc>
          <a:spcPct val="100000"/>
        </a:lnSpc>
        <a:spcBef>
          <a:spcPts val="0"/>
        </a:spcBef>
        <a:buClr>
          <a:srgbClr val="16408A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1760" y="1402176"/>
            <a:ext cx="8472238" cy="897682"/>
          </a:xfrm>
        </p:spPr>
        <p:txBody>
          <a:bodyPr/>
          <a:lstStyle/>
          <a:p>
            <a:r>
              <a:rPr lang="fr-FR" dirty="0" smtClean="0"/>
              <a:t>Présentation du bilan de l’année 2018-2019</a:t>
            </a:r>
          </a:p>
          <a:p>
            <a:r>
              <a:rPr lang="fr-FR" sz="2200" dirty="0"/>
              <a:t>Bilans quantitatif, qualitatif et </a:t>
            </a:r>
            <a:r>
              <a:rPr lang="fr-FR" sz="2200" dirty="0" smtClean="0"/>
              <a:t>financier</a:t>
            </a:r>
            <a:endParaRPr lang="fr-FR" sz="22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0" y="2508737"/>
            <a:ext cx="9143998" cy="3315759"/>
          </a:xfrm>
        </p:spPr>
        <p:txBody>
          <a:bodyPr>
            <a:normAutofit/>
          </a:bodyPr>
          <a:lstStyle/>
          <a:p>
            <a:pPr algn="ctr"/>
            <a:r>
              <a:rPr lang="fr-FR" sz="4500" dirty="0" smtClean="0"/>
              <a:t>Stéphanie </a:t>
            </a:r>
            <a:r>
              <a:rPr lang="fr-FR" sz="4500" dirty="0"/>
              <a:t>VELOSO</a:t>
            </a:r>
          </a:p>
          <a:p>
            <a:pPr algn="ctr"/>
            <a:r>
              <a:rPr lang="fr-FR" sz="3800" b="0" dirty="0"/>
              <a:t>Cheffe du bureau de l’éducation </a:t>
            </a:r>
            <a:r>
              <a:rPr lang="fr-FR" sz="3800" b="0" dirty="0" smtClean="0"/>
              <a:t>prioritaire</a:t>
            </a:r>
            <a:br>
              <a:rPr lang="fr-FR" sz="3800" b="0" dirty="0" smtClean="0"/>
            </a:br>
            <a:r>
              <a:rPr lang="fr-FR" sz="3800" b="0" dirty="0" smtClean="0"/>
              <a:t>et </a:t>
            </a:r>
            <a:r>
              <a:rPr lang="fr-FR" sz="3800" b="0" dirty="0"/>
              <a:t>des territoires à la DGESCO</a:t>
            </a:r>
          </a:p>
        </p:txBody>
      </p:sp>
    </p:spTree>
    <p:extLst>
      <p:ext uri="{BB962C8B-B14F-4D97-AF65-F5344CB8AC3E}">
        <p14:creationId xmlns:p14="http://schemas.microsoft.com/office/powerpoint/2010/main" val="21882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48519" y="1311582"/>
            <a:ext cx="7308376" cy="466613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Le taux de réponse varie selon le type d’établissement: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tx2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1055828" y="2142216"/>
          <a:ext cx="7105533" cy="3944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4128"/>
                <a:gridCol w="2107415"/>
                <a:gridCol w="2088766"/>
                <a:gridCol w="1585224"/>
              </a:tblGrid>
              <a:tr h="105079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Nombre d’établissements concernés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Nombre d’établissements ayant répondu 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Taux de réponse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87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Ecole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193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75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39%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87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Collège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413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305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74%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87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Lycée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18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10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56%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87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Autre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100%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87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Ensemble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627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393</a:t>
                      </a:r>
                      <a:endParaRPr lang="fr-FR" sz="20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63%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10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sz="4800" dirty="0" smtClean="0">
                <a:latin typeface="+mn-lt"/>
              </a:rPr>
              <a:t>		</a:t>
            </a:r>
            <a:r>
              <a:rPr lang="fr-FR" sz="6000" dirty="0">
                <a:ea typeface="+mj-ea"/>
                <a:cs typeface="+mj-cs"/>
              </a:rPr>
              <a:t>Les Ateliers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11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905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04050"/>
            <a:ext cx="9144000" cy="646331"/>
          </a:xfrm>
        </p:spPr>
        <p:txBody>
          <a:bodyPr/>
          <a:lstStyle/>
          <a:p>
            <a:r>
              <a:rPr lang="fr-FR" sz="4000" dirty="0" smtClean="0"/>
              <a:t>Organisation des ateliers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5253" y="1785226"/>
            <a:ext cx="8228747" cy="42570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2"/>
                </a:solidFill>
                <a:latin typeface="+mn-lt"/>
              </a:rPr>
              <a:t>En journée pour 380 établissements (soit 96,7%)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2"/>
                </a:solidFill>
                <a:latin typeface="+mn-lt"/>
              </a:rPr>
              <a:t>Après 18h pour 29 établissements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2"/>
                </a:solidFill>
                <a:latin typeface="+mn-lt"/>
              </a:rPr>
              <a:t>En journée et après 18h pour 20 établissements</a:t>
            </a:r>
            <a:endParaRPr lang="fr-FR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12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9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13</a:t>
            </a:fld>
            <a:endParaRPr lang="fr-FR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15" y="1403808"/>
            <a:ext cx="7817679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637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14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73654" y="1159827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En moyenne, le nombre d’heures de formation dispensées est de 80,2 heures </a:t>
            </a:r>
          </a:p>
          <a:p>
            <a:r>
              <a:rPr lang="fr-FR" dirty="0" smtClean="0">
                <a:solidFill>
                  <a:prstClr val="black"/>
                </a:solidFill>
              </a:rPr>
              <a:t>(contre 72,4 heures en 2017/2018).</a:t>
            </a:r>
            <a:endParaRPr lang="fr-FR" dirty="0">
              <a:solidFill>
                <a:prstClr val="black"/>
              </a:solidFill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49" y="1806158"/>
            <a:ext cx="745288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3375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Participation aux ateliers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15</a:t>
            </a:fld>
            <a:endParaRPr lang="fr-FR">
              <a:solidFill>
                <a:prstClr val="black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714107" y="2023262"/>
          <a:ext cx="7639768" cy="1387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9947"/>
                <a:gridCol w="2086149"/>
                <a:gridCol w="1876836"/>
                <a:gridCol w="1876836"/>
              </a:tblGrid>
              <a:tr h="7470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RS 2018</a:t>
                      </a:r>
                      <a:endParaRPr lang="fr-FR" sz="2000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Déc-18</a:t>
                      </a:r>
                      <a:endParaRPr lang="fr-FR" sz="2000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Mars-19</a:t>
                      </a:r>
                      <a:endParaRPr lang="fr-FR" sz="2000" dirty="0"/>
                    </a:p>
                  </a:txBody>
                  <a:tcPr marL="44450" marR="44450" marT="0" marB="0" anchor="ctr"/>
                </a:tc>
              </a:tr>
              <a:tr h="56758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Nombre de parents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6 212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5 990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5 990</a:t>
                      </a: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8" name="Organigramme : Processus 7"/>
          <p:cNvSpPr/>
          <p:nvPr/>
        </p:nvSpPr>
        <p:spPr>
          <a:xfrm>
            <a:off x="700928" y="3828514"/>
            <a:ext cx="7639768" cy="161515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prstClr val="white"/>
                </a:solidFill>
              </a:rPr>
              <a:t>Soit une présence relativement stable tout au long de </a:t>
            </a:r>
            <a:r>
              <a:rPr lang="fr-FR" sz="2000" b="1" dirty="0" smtClean="0">
                <a:solidFill>
                  <a:prstClr val="white"/>
                </a:solidFill>
              </a:rPr>
              <a:t>l’année</a:t>
            </a:r>
          </a:p>
          <a:p>
            <a:r>
              <a:rPr lang="fr-FR" sz="2000" b="1" dirty="0" smtClean="0">
                <a:solidFill>
                  <a:prstClr val="white"/>
                </a:solidFill>
              </a:rPr>
              <a:t> </a:t>
            </a:r>
            <a:endParaRPr lang="fr-FR" sz="2000" b="1" dirty="0">
              <a:solidFill>
                <a:prstClr val="white"/>
              </a:solidFill>
            </a:endParaRPr>
          </a:p>
          <a:p>
            <a:r>
              <a:rPr lang="fr-FR" sz="2000" b="1" dirty="0">
                <a:solidFill>
                  <a:prstClr val="white"/>
                </a:solidFill>
              </a:rPr>
              <a:t>(-3,6% entre septembre et décembre). </a:t>
            </a:r>
          </a:p>
        </p:txBody>
      </p:sp>
    </p:spTree>
    <p:extLst>
      <p:ext uri="{BB962C8B-B14F-4D97-AF65-F5344CB8AC3E}">
        <p14:creationId xmlns:p14="http://schemas.microsoft.com/office/powerpoint/2010/main" val="131061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55594"/>
            <a:ext cx="8317044" cy="483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16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8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/>
          </p:nvPr>
        </p:nvGraphicFramePr>
        <p:xfrm>
          <a:off x="535190" y="3463193"/>
          <a:ext cx="3261815" cy="2555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/>
          </p:nvPr>
        </p:nvGraphicFramePr>
        <p:xfrm>
          <a:off x="4067033" y="2788342"/>
          <a:ext cx="4899546" cy="3271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166098" y="1540661"/>
            <a:ext cx="4739667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16408A"/>
                </a:solidFill>
              </a:rPr>
              <a:t>Part des femmes dans les ateliers</a:t>
            </a:r>
            <a:endParaRPr lang="fr-FR" sz="2800" b="1" dirty="0">
              <a:solidFill>
                <a:srgbClr val="16408A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87294" y="7352637"/>
            <a:ext cx="561975" cy="365125"/>
          </a:xfrm>
        </p:spPr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17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012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/>
          <p:cNvGraphicFramePr>
            <a:graphicFrameLocks/>
          </p:cNvGraphicFramePr>
          <p:nvPr>
            <p:extLst/>
          </p:nvPr>
        </p:nvGraphicFramePr>
        <p:xfrm>
          <a:off x="601682" y="3571787"/>
          <a:ext cx="3438056" cy="2132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>
            <a:graphicFrameLocks/>
          </p:cNvGraphicFramePr>
          <p:nvPr>
            <p:extLst/>
          </p:nvPr>
        </p:nvGraphicFramePr>
        <p:xfrm>
          <a:off x="3889612" y="2729552"/>
          <a:ext cx="4872251" cy="3111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090323" y="1423890"/>
            <a:ext cx="4896544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16408A"/>
                </a:solidFill>
              </a:rPr>
              <a:t>Part des primo arrivants dans les ateliers</a:t>
            </a:r>
            <a:endParaRPr lang="fr-FR" sz="2800" b="1" dirty="0">
              <a:solidFill>
                <a:srgbClr val="16408A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87294" y="7352637"/>
            <a:ext cx="561975" cy="365125"/>
          </a:xfrm>
        </p:spPr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18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65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tx2"/>
                </a:solidFill>
              </a:rPr>
              <a:t>             </a:t>
            </a:r>
          </a:p>
          <a:p>
            <a:pPr marL="0" indent="0">
              <a:buNone/>
            </a:pPr>
            <a:endParaRPr lang="fr-FR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3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3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3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2"/>
                </a:solidFill>
              </a:rPr>
              <a:t>Les enseignants du 1</a:t>
            </a:r>
            <a:r>
              <a:rPr lang="fr-FR" baseline="30000" dirty="0" smtClean="0">
                <a:solidFill>
                  <a:schemeClr val="tx2"/>
                </a:solidFill>
              </a:rPr>
              <a:t>er</a:t>
            </a:r>
            <a:r>
              <a:rPr lang="fr-FR" dirty="0" smtClean="0">
                <a:solidFill>
                  <a:schemeClr val="tx2"/>
                </a:solidFill>
              </a:rPr>
              <a:t> et du 2</a:t>
            </a:r>
            <a:r>
              <a:rPr lang="fr-FR" baseline="30000" dirty="0" smtClean="0">
                <a:solidFill>
                  <a:schemeClr val="tx2"/>
                </a:solidFill>
              </a:rPr>
              <a:t>nd</a:t>
            </a:r>
            <a:r>
              <a:rPr lang="fr-FR" dirty="0" smtClean="0">
                <a:solidFill>
                  <a:schemeClr val="tx2"/>
                </a:solidFill>
              </a:rPr>
              <a:t> degré représentent près de 65% des animateurs.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19</a:t>
            </a:fld>
            <a:endParaRPr lang="fr-FR">
              <a:solidFill>
                <a:prstClr val="black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27" y="1276366"/>
            <a:ext cx="6698133" cy="4368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115616" y="117504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16408A"/>
                </a:solidFill>
              </a:rPr>
              <a:t>Statut de l’animateur principal</a:t>
            </a:r>
            <a:endParaRPr lang="fr-FR" sz="3200" b="1" dirty="0">
              <a:solidFill>
                <a:srgbClr val="1640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74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9" y="4824760"/>
            <a:ext cx="1948522" cy="196421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5577" y="982709"/>
            <a:ext cx="8115192" cy="5262979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endParaRPr lang="fr-FR" sz="3600" b="1" dirty="0" smtClean="0">
              <a:solidFill>
                <a:srgbClr val="16408A"/>
              </a:solidFill>
            </a:endParaRPr>
          </a:p>
          <a:p>
            <a:pPr algn="ctr"/>
            <a:endParaRPr lang="fr-FR" sz="3600" b="1" dirty="0" smtClean="0">
              <a:solidFill>
                <a:srgbClr val="16408A"/>
              </a:solidFill>
            </a:endParaRPr>
          </a:p>
          <a:p>
            <a:pPr algn="ctr"/>
            <a:r>
              <a:rPr lang="fr-FR" sz="6000" b="1" dirty="0" smtClean="0">
                <a:solidFill>
                  <a:srgbClr val="16408A"/>
                </a:solidFill>
              </a:rPr>
              <a:t>Dispositif OEPRE</a:t>
            </a:r>
          </a:p>
          <a:p>
            <a:pPr algn="ctr"/>
            <a:r>
              <a:rPr lang="fr-FR" sz="6000" b="1" dirty="0" smtClean="0">
                <a:solidFill>
                  <a:srgbClr val="16408A"/>
                </a:solidFill>
              </a:rPr>
              <a:t>Bilan 2018/2019</a:t>
            </a:r>
          </a:p>
          <a:p>
            <a:pPr algn="r"/>
            <a:endParaRPr lang="fr-FR" sz="2400" b="1" dirty="0" smtClean="0">
              <a:solidFill>
                <a:srgbClr val="16408A"/>
              </a:solidFill>
            </a:endParaRPr>
          </a:p>
          <a:p>
            <a:pPr algn="r"/>
            <a:endParaRPr lang="fr-FR" sz="2400" b="1" dirty="0">
              <a:solidFill>
                <a:srgbClr val="16408A"/>
              </a:solidFill>
            </a:endParaRPr>
          </a:p>
          <a:p>
            <a:pPr algn="r"/>
            <a:endParaRPr lang="fr-FR" sz="2400" b="1" dirty="0" smtClean="0">
              <a:solidFill>
                <a:srgbClr val="16408A"/>
              </a:solidFill>
            </a:endParaRPr>
          </a:p>
          <a:p>
            <a:pPr algn="r"/>
            <a:endParaRPr lang="fr-FR" sz="2400" b="1" dirty="0">
              <a:solidFill>
                <a:srgbClr val="16408A"/>
              </a:solidFill>
            </a:endParaRPr>
          </a:p>
          <a:p>
            <a:pPr algn="r"/>
            <a:endParaRPr lang="fr-FR" sz="2400" b="1" dirty="0" smtClean="0">
              <a:solidFill>
                <a:srgbClr val="16408A"/>
              </a:solidFill>
            </a:endParaRPr>
          </a:p>
          <a:p>
            <a:pPr algn="r"/>
            <a:r>
              <a:rPr lang="fr-FR" sz="2400" b="1" dirty="0" smtClean="0">
                <a:solidFill>
                  <a:srgbClr val="16408A"/>
                </a:solidFill>
              </a:rPr>
              <a:t>Jeudi 6 février 2020</a:t>
            </a:r>
            <a:endParaRPr lang="fr-FR" sz="2400" b="1" dirty="0">
              <a:solidFill>
                <a:srgbClr val="16408A"/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613602" y="302785"/>
            <a:ext cx="7757247" cy="1302327"/>
            <a:chOff x="613602" y="302785"/>
            <a:chExt cx="7757247" cy="1302327"/>
          </a:xfrm>
        </p:grpSpPr>
        <p:grpSp>
          <p:nvGrpSpPr>
            <p:cNvPr id="20" name="Groupe 19"/>
            <p:cNvGrpSpPr/>
            <p:nvPr/>
          </p:nvGrpSpPr>
          <p:grpSpPr>
            <a:xfrm>
              <a:off x="5238562" y="466757"/>
              <a:ext cx="3132287" cy="974383"/>
              <a:chOff x="4818925" y="337714"/>
              <a:chExt cx="3596636" cy="1118831"/>
            </a:xfrm>
          </p:grpSpPr>
          <p:pic>
            <p:nvPicPr>
              <p:cNvPr id="13" name="Image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69200" y="337714"/>
                <a:ext cx="846361" cy="1118831"/>
              </a:xfrm>
              <a:prstGeom prst="rect">
                <a:avLst/>
              </a:prstGeom>
            </p:spPr>
          </p:pic>
          <p:pic>
            <p:nvPicPr>
              <p:cNvPr id="14" name="Image 1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18925" y="368418"/>
                <a:ext cx="2715004" cy="1057423"/>
              </a:xfrm>
              <a:prstGeom prst="rect">
                <a:avLst/>
              </a:prstGeom>
            </p:spPr>
          </p:pic>
        </p:grpSp>
        <p:pic>
          <p:nvPicPr>
            <p:cNvPr id="19" name="Image 1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74" t="21676" r="8831" b="23106"/>
            <a:stretch/>
          </p:blipFill>
          <p:spPr>
            <a:xfrm>
              <a:off x="613602" y="302785"/>
              <a:ext cx="3768436" cy="13023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956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3600" dirty="0" smtClean="0">
              <a:solidFill>
                <a:schemeClr val="tx2"/>
              </a:solidFill>
            </a:endParaRPr>
          </a:p>
          <a:p>
            <a:pPr algn="ctr"/>
            <a:r>
              <a:rPr lang="fr-FR" sz="6000" dirty="0">
                <a:ea typeface="+mj-ea"/>
                <a:cs typeface="+mj-cs"/>
              </a:rPr>
              <a:t>Bilan financier</a:t>
            </a:r>
          </a:p>
          <a:p>
            <a:pPr algn="ctr"/>
            <a:r>
              <a:rPr lang="fr-FR" sz="6000" dirty="0">
                <a:ea typeface="+mj-ea"/>
                <a:cs typeface="+mj-cs"/>
              </a:rPr>
              <a:t>2018/2019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20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769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6324" y="1384397"/>
            <a:ext cx="8634719" cy="590931"/>
          </a:xfrm>
        </p:spPr>
        <p:txBody>
          <a:bodyPr/>
          <a:lstStyle/>
          <a:p>
            <a:r>
              <a:rPr lang="fr-FR" sz="3600" dirty="0" smtClean="0"/>
              <a:t>Evolution du budget total OEPRE :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21</a:t>
            </a:fld>
            <a:endParaRPr lang="fr-FR">
              <a:solidFill>
                <a:prstClr val="black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955441"/>
              </p:ext>
            </p:extLst>
          </p:nvPr>
        </p:nvGraphicFramePr>
        <p:xfrm>
          <a:off x="897215" y="2204864"/>
          <a:ext cx="7643686" cy="1867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255"/>
                <a:gridCol w="2601536"/>
                <a:gridCol w="2547895"/>
              </a:tblGrid>
              <a:tr h="1222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 smtClean="0"/>
                        <a:t>2018</a:t>
                      </a:r>
                      <a:endParaRPr lang="fr-FR" sz="2800" baseline="0" dirty="0" smtClean="0"/>
                    </a:p>
                    <a:p>
                      <a:pPr algn="ctr"/>
                      <a:endParaRPr lang="fr-F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2019</a:t>
                      </a:r>
                      <a:endParaRPr lang="fr-F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2020</a:t>
                      </a:r>
                      <a:endParaRPr lang="fr-FR" sz="2800" dirty="0"/>
                    </a:p>
                  </a:txBody>
                  <a:tcPr anchor="ctr"/>
                </a:tc>
              </a:tr>
              <a:tr h="495948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2</a:t>
                      </a:r>
                      <a:r>
                        <a:rPr lang="fr-FR" sz="2400" baseline="0" dirty="0" smtClean="0"/>
                        <a:t> M€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3,5 M€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4 M€</a:t>
                      </a:r>
                      <a:endParaRPr lang="fr-FR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053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22568"/>
            <a:ext cx="9144000" cy="590931"/>
          </a:xfrm>
        </p:spPr>
        <p:txBody>
          <a:bodyPr/>
          <a:lstStyle/>
          <a:p>
            <a:r>
              <a:rPr lang="fr-FR" sz="3600" dirty="0" smtClean="0"/>
              <a:t>Délégations et engagements des crédits MENJ</a:t>
            </a:r>
            <a:endParaRPr lang="fr-FR" sz="3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22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9" name="Organigramme : Processus 8"/>
          <p:cNvSpPr/>
          <p:nvPr/>
        </p:nvSpPr>
        <p:spPr>
          <a:xfrm>
            <a:off x="786386" y="4142970"/>
            <a:ext cx="7639768" cy="19074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prstClr val="white"/>
                </a:solidFill>
              </a:rPr>
              <a:t>Le taux de consommation des crédits est proche de 100% et demeure sous-évalué (des erreurs d’imputation budgétaire).</a:t>
            </a:r>
          </a:p>
          <a:p>
            <a:endParaRPr lang="fr-FR" sz="2000" b="1" dirty="0">
              <a:solidFill>
                <a:prstClr val="white"/>
              </a:solidFill>
            </a:endParaRPr>
          </a:p>
          <a:p>
            <a:r>
              <a:rPr lang="fr-FR" sz="2000" b="1" dirty="0" smtClean="0">
                <a:solidFill>
                  <a:prstClr val="white"/>
                </a:solidFill>
              </a:rPr>
              <a:t>Pour mémoire, la dotation votée en LFI 2020 s’établit à 2M€.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786386" y="2056003"/>
          <a:ext cx="7639768" cy="1882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6143"/>
                <a:gridCol w="2765553"/>
                <a:gridCol w="2488072"/>
              </a:tblGrid>
              <a:tr h="74701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Crédits délégués</a:t>
                      </a:r>
                      <a:endParaRPr lang="fr-FR" sz="2000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Crédits consommés</a:t>
                      </a:r>
                      <a:endParaRPr lang="fr-FR" sz="2000" dirty="0"/>
                    </a:p>
                  </a:txBody>
                  <a:tcPr marL="44450" marR="44450" marT="0" marB="0" anchor="ctr"/>
                </a:tc>
              </a:tr>
              <a:tr h="56758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2018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1 000 000 €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/>
                        <a:t>814 956 €</a:t>
                      </a:r>
                    </a:p>
                  </a:txBody>
                  <a:tcPr marL="44450" marR="44450" marT="0" marB="0" anchor="ctr"/>
                </a:tc>
              </a:tr>
              <a:tr h="56758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2019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2 000 000 €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1 903 168 €</a:t>
                      </a:r>
                      <a:endParaRPr lang="fr-FR" sz="2000" b="1" dirty="0"/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936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6324" y="1384397"/>
            <a:ext cx="8634719" cy="590931"/>
          </a:xfrm>
        </p:spPr>
        <p:txBody>
          <a:bodyPr/>
          <a:lstStyle/>
          <a:p>
            <a:r>
              <a:rPr lang="fr-FR" sz="3600" dirty="0" smtClean="0"/>
              <a:t>Délégation et engagement des crédits MI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23</a:t>
            </a:fld>
            <a:endParaRPr lang="fr-FR">
              <a:solidFill>
                <a:prstClr val="black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/>
          </p:nvPr>
        </p:nvGraphicFramePr>
        <p:xfrm>
          <a:off x="897215" y="2204864"/>
          <a:ext cx="7643686" cy="1806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255"/>
                <a:gridCol w="2601536"/>
                <a:gridCol w="2547895"/>
              </a:tblGrid>
              <a:tr h="1222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Crédits délégués</a:t>
                      </a:r>
                      <a:r>
                        <a:rPr lang="fr-FR" sz="2000" baseline="0" dirty="0" smtClean="0"/>
                        <a:t> 2018</a:t>
                      </a:r>
                    </a:p>
                    <a:p>
                      <a:pPr algn="ctr"/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Crédits délégués</a:t>
                      </a:r>
                      <a:r>
                        <a:rPr lang="fr-FR" sz="2000" baseline="0" dirty="0" smtClean="0"/>
                        <a:t> 2019</a:t>
                      </a:r>
                      <a:endParaRPr lang="fr-F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Crédits consommés au 31 décembre 2019</a:t>
                      </a:r>
                      <a:endParaRPr lang="fr-FR" sz="2000" dirty="0"/>
                    </a:p>
                  </a:txBody>
                  <a:tcPr anchor="ctr"/>
                </a:tc>
              </a:tr>
              <a:tr h="495948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1 051 301 €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1 551</a:t>
                      </a:r>
                      <a:r>
                        <a:rPr lang="fr-FR" sz="2400" baseline="0" dirty="0" smtClean="0"/>
                        <a:t> 301 €</a:t>
                      </a:r>
                      <a:endParaRPr lang="fr-F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1 244 385 €</a:t>
                      </a:r>
                      <a:endParaRPr lang="fr-FR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Organigramme : Processus 9"/>
          <p:cNvSpPr/>
          <p:nvPr/>
        </p:nvSpPr>
        <p:spPr>
          <a:xfrm>
            <a:off x="923119" y="4142970"/>
            <a:ext cx="7631222" cy="21077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prstClr val="white"/>
                </a:solidFill>
              </a:rPr>
              <a:t>Données en cours de consolidation (vérification des imputations budgétaires).</a:t>
            </a:r>
          </a:p>
          <a:p>
            <a:r>
              <a:rPr lang="fr-FR" dirty="0" smtClean="0">
                <a:solidFill>
                  <a:prstClr val="white"/>
                </a:solidFill>
              </a:rPr>
              <a:t>Un code activité spécifique au dispositif a été créé au sein de la nomenclature budgétaire en 2019 afin d’assurer un meilleur suivi financier.</a:t>
            </a:r>
          </a:p>
          <a:p>
            <a:endParaRPr lang="fr-FR" dirty="0" smtClean="0">
              <a:solidFill>
                <a:prstClr val="white"/>
              </a:solidFill>
            </a:endParaRPr>
          </a:p>
          <a:p>
            <a:r>
              <a:rPr lang="fr-FR" dirty="0" smtClean="0">
                <a:solidFill>
                  <a:prstClr val="white"/>
                </a:solidFill>
              </a:rPr>
              <a:t>Programmation 2020 : délégation prévue de 2 M€ conformément à l’engagement du MI, suite au C2I, d’un doublement des crédits d’ici 2020.</a:t>
            </a:r>
          </a:p>
        </p:txBody>
      </p:sp>
    </p:spTree>
    <p:extLst>
      <p:ext uri="{BB962C8B-B14F-4D97-AF65-F5344CB8AC3E}">
        <p14:creationId xmlns:p14="http://schemas.microsoft.com/office/powerpoint/2010/main" val="8625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36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fr-FR" sz="6000" dirty="0">
                <a:ea typeface="+mj-ea"/>
                <a:cs typeface="+mj-cs"/>
              </a:rPr>
              <a:t>Bilan qualitatif:</a:t>
            </a:r>
          </a:p>
          <a:p>
            <a:pPr marL="0" indent="0" algn="ctr">
              <a:buNone/>
            </a:pPr>
            <a:r>
              <a:rPr lang="fr-FR" sz="6000" dirty="0">
                <a:ea typeface="+mj-ea"/>
                <a:cs typeface="+mj-cs"/>
              </a:rPr>
              <a:t>Pédagogie et impacts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24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488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 smtClean="0"/>
              <a:t>Formation des animateurs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32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3200" dirty="0" smtClean="0">
                <a:solidFill>
                  <a:schemeClr val="tx2"/>
                </a:solidFill>
              </a:rPr>
              <a:t>Sur les 393 établissements répondants, plus de la moitié déclarent qu’au moins un animateur a bénéficié d’une formation OEPRE</a:t>
            </a:r>
            <a:endParaRPr lang="fr-FR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25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457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26</a:t>
            </a:fld>
            <a:endParaRPr lang="fr-FR">
              <a:solidFill>
                <a:prstClr val="black"/>
              </a:solidFill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/>
          </p:nvPr>
        </p:nvGraphicFramePr>
        <p:xfrm>
          <a:off x="409184" y="1504060"/>
          <a:ext cx="8229600" cy="4742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5857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Qualification FLE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r-FR" sz="3200" dirty="0" smtClean="0">
                <a:solidFill>
                  <a:schemeClr val="tx2"/>
                </a:solidFill>
              </a:rPr>
              <a:t>Sur </a:t>
            </a:r>
            <a:r>
              <a:rPr lang="fr-FR" sz="3200" dirty="0">
                <a:solidFill>
                  <a:schemeClr val="tx2"/>
                </a:solidFill>
              </a:rPr>
              <a:t>les 393 établissements répondant, plus de 80% déclarent </a:t>
            </a:r>
            <a:r>
              <a:rPr lang="fr-FR" sz="3200" dirty="0" smtClean="0">
                <a:solidFill>
                  <a:schemeClr val="tx2"/>
                </a:solidFill>
              </a:rPr>
              <a:t>qu’au </a:t>
            </a:r>
            <a:r>
              <a:rPr lang="fr-FR" sz="3200" dirty="0">
                <a:solidFill>
                  <a:schemeClr val="tx2"/>
                </a:solidFill>
              </a:rPr>
              <a:t>moins </a:t>
            </a:r>
            <a:r>
              <a:rPr lang="fr-FR" sz="3200" dirty="0" smtClean="0">
                <a:solidFill>
                  <a:schemeClr val="tx2"/>
                </a:solidFill>
              </a:rPr>
              <a:t>un animateur dispose de </a:t>
            </a:r>
            <a:r>
              <a:rPr lang="fr-FR" sz="3200" dirty="0">
                <a:solidFill>
                  <a:schemeClr val="tx2"/>
                </a:solidFill>
              </a:rPr>
              <a:t>la qualification </a:t>
            </a:r>
            <a:r>
              <a:rPr lang="fr-FR" sz="3200" dirty="0" smtClean="0">
                <a:solidFill>
                  <a:schemeClr val="tx2"/>
                </a:solidFill>
              </a:rPr>
              <a:t>Français langue étrangère </a:t>
            </a:r>
            <a:endParaRPr lang="fr-FR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3200" dirty="0" smtClean="0">
                <a:solidFill>
                  <a:schemeClr val="tx2"/>
                </a:solidFill>
              </a:rPr>
              <a:t>        </a:t>
            </a:r>
            <a:endParaRPr lang="fr-FR" sz="3200" dirty="0">
              <a:solidFill>
                <a:schemeClr val="tx2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27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5377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1484" y="1213673"/>
            <a:ext cx="8229600" cy="1643527"/>
          </a:xfrm>
        </p:spPr>
        <p:txBody>
          <a:bodyPr/>
          <a:lstStyle/>
          <a:p>
            <a:r>
              <a:rPr lang="fr-FR" sz="3600" dirty="0" smtClean="0"/>
              <a:t>Cadre européen commun de référence pour les langues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3600" dirty="0" smtClean="0"/>
              <a:t>(CECRL)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3705275"/>
          </a:xfrm>
        </p:spPr>
        <p:txBody>
          <a:bodyPr/>
          <a:lstStyle/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3200" dirty="0" smtClean="0">
                <a:solidFill>
                  <a:schemeClr val="tx2"/>
                </a:solidFill>
              </a:rPr>
              <a:t>Dans le cadre des ateliers, </a:t>
            </a:r>
            <a:r>
              <a:rPr lang="fr-FR" sz="3200" dirty="0">
                <a:solidFill>
                  <a:schemeClr val="tx2"/>
                </a:solidFill>
              </a:rPr>
              <a:t>l</a:t>
            </a:r>
            <a:r>
              <a:rPr lang="fr-FR" sz="3200" dirty="0" smtClean="0">
                <a:solidFill>
                  <a:schemeClr val="tx2"/>
                </a:solidFill>
              </a:rPr>
              <a:t>’apprentissage </a:t>
            </a:r>
            <a:r>
              <a:rPr lang="fr-FR" sz="3200" dirty="0">
                <a:solidFill>
                  <a:schemeClr val="tx2"/>
                </a:solidFill>
              </a:rPr>
              <a:t>du français </a:t>
            </a:r>
            <a:r>
              <a:rPr lang="fr-FR" sz="3200" dirty="0" smtClean="0">
                <a:solidFill>
                  <a:schemeClr val="tx2"/>
                </a:solidFill>
              </a:rPr>
              <a:t>se réfère </a:t>
            </a:r>
            <a:r>
              <a:rPr lang="fr-FR" sz="3200" dirty="0">
                <a:solidFill>
                  <a:schemeClr val="tx2"/>
                </a:solidFill>
              </a:rPr>
              <a:t>au cadre européen commun de référence pour les langues pour près de 90% des répondants</a:t>
            </a:r>
            <a:endParaRPr lang="fr-FR" sz="32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28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0347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17851"/>
            <a:ext cx="9144000" cy="590931"/>
          </a:xfrm>
        </p:spPr>
        <p:txBody>
          <a:bodyPr/>
          <a:lstStyle/>
          <a:p>
            <a:r>
              <a:rPr lang="fr-FR" sz="3600" dirty="0" smtClean="0"/>
              <a:t>Impacts sur le suivi de la scolarité des élèves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2"/>
                </a:solidFill>
              </a:rPr>
              <a:t>61% des répondants déclarent que les parents suivent les devoirs de leurs enfants depuis leur participation à l’atelier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tx2"/>
                </a:solidFill>
              </a:rPr>
              <a:t>70% des répondants déclarent que les parents s’informent en consultant le carnet de liaison de leur enfant depuis leur participation à l’atelier</a:t>
            </a:r>
          </a:p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29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9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79133"/>
            <a:ext cx="8229600" cy="1089529"/>
          </a:xfrm>
        </p:spPr>
        <p:txBody>
          <a:bodyPr/>
          <a:lstStyle/>
          <a:p>
            <a:r>
              <a:rPr lang="fr-FR" sz="3600" dirty="0" smtClean="0"/>
              <a:t>Réunion du Comité interministériel à l’intégration 5 juin 2018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2564904"/>
            <a:ext cx="8509379" cy="3561259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spcAft>
                <a:spcPts val="1200"/>
              </a:spcAft>
              <a:buNone/>
            </a:pPr>
            <a:r>
              <a:rPr lang="fr-FR" sz="3200" dirty="0">
                <a:solidFill>
                  <a:schemeClr val="tx2"/>
                </a:solidFill>
              </a:rPr>
              <a:t> 	</a:t>
            </a:r>
            <a:r>
              <a:rPr lang="fr-FR" sz="3200" dirty="0" smtClean="0">
                <a:solidFill>
                  <a:schemeClr val="tx1"/>
                </a:solidFill>
              </a:rPr>
              <a:t>Doublement du nombre de parents bénéficiaires à l’horizon 2020</a:t>
            </a:r>
          </a:p>
          <a:p>
            <a:pPr marL="0" indent="0">
              <a:buNone/>
            </a:pPr>
            <a:r>
              <a:rPr lang="fr-FR" sz="3200" dirty="0">
                <a:solidFill>
                  <a:schemeClr val="tx1"/>
                </a:solidFill>
              </a:rPr>
              <a:t> </a:t>
            </a:r>
            <a:r>
              <a:rPr lang="fr-FR" sz="3200" dirty="0" smtClean="0">
                <a:solidFill>
                  <a:schemeClr val="tx1"/>
                </a:solidFill>
              </a:rPr>
              <a:t> 	Doublement des crédits alloués au dispositif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601435" y="3212976"/>
            <a:ext cx="611489" cy="321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601435" y="4365104"/>
            <a:ext cx="594639" cy="321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3232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86512"/>
            <a:ext cx="9144000" cy="1144929"/>
          </a:xfrm>
        </p:spPr>
        <p:txBody>
          <a:bodyPr/>
          <a:lstStyle/>
          <a:p>
            <a:r>
              <a:rPr lang="fr-FR" sz="4400" dirty="0" err="1" smtClean="0"/>
              <a:t>Co-éducation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fr-FR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2"/>
                </a:solidFill>
                <a:latin typeface="+mn-lt"/>
              </a:rPr>
              <a:t>Pour 43% des répondants, la mise en place de l’atelier OEPRE a permis de mobiliser l’équipe pédagogique vers l’organisations d’autres initiatives de </a:t>
            </a:r>
            <a:r>
              <a:rPr lang="fr-FR" sz="2400" dirty="0" err="1" smtClean="0">
                <a:solidFill>
                  <a:schemeClr val="tx2"/>
                </a:solidFill>
                <a:latin typeface="+mn-lt"/>
              </a:rPr>
              <a:t>co-éducation</a:t>
            </a:r>
            <a:r>
              <a:rPr lang="fr-FR" sz="2400" dirty="0" smtClean="0">
                <a:solidFill>
                  <a:schemeClr val="tx2"/>
                </a:solidFill>
                <a:latin typeface="+mn-lt"/>
              </a:rPr>
              <a:t> à destination des parents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2"/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2"/>
                </a:solidFill>
              </a:rPr>
              <a:t>Les </a:t>
            </a:r>
            <a:r>
              <a:rPr lang="fr-FR" sz="2400" dirty="0">
                <a:solidFill>
                  <a:schemeClr val="tx2"/>
                </a:solidFill>
              </a:rPr>
              <a:t>initiatives de </a:t>
            </a:r>
            <a:r>
              <a:rPr lang="fr-FR" sz="2400" dirty="0" err="1" smtClean="0">
                <a:solidFill>
                  <a:schemeClr val="tx2"/>
                </a:solidFill>
              </a:rPr>
              <a:t>co-éducation</a:t>
            </a:r>
            <a:r>
              <a:rPr lang="fr-FR" sz="2400" dirty="0" smtClean="0">
                <a:solidFill>
                  <a:schemeClr val="tx2"/>
                </a:solidFill>
              </a:rPr>
              <a:t> sont </a:t>
            </a:r>
            <a:r>
              <a:rPr lang="fr-FR" sz="2400" dirty="0">
                <a:solidFill>
                  <a:schemeClr val="tx2"/>
                </a:solidFill>
              </a:rPr>
              <a:t>surtout des initiatives qui </a:t>
            </a:r>
            <a:r>
              <a:rPr lang="fr-FR" sz="2400" dirty="0" smtClean="0">
                <a:solidFill>
                  <a:schemeClr val="tx2"/>
                </a:solidFill>
              </a:rPr>
              <a:t>ont lieu dans </a:t>
            </a:r>
            <a:r>
              <a:rPr lang="fr-FR" sz="2400" dirty="0">
                <a:solidFill>
                  <a:schemeClr val="tx2"/>
                </a:solidFill>
              </a:rPr>
              <a:t>les locaux de </a:t>
            </a:r>
            <a:r>
              <a:rPr lang="fr-FR" sz="2400" dirty="0" smtClean="0">
                <a:solidFill>
                  <a:schemeClr val="tx2"/>
                </a:solidFill>
              </a:rPr>
              <a:t>l’école ou de l’établissement </a:t>
            </a:r>
            <a:r>
              <a:rPr lang="fr-FR" sz="2400" dirty="0">
                <a:solidFill>
                  <a:schemeClr val="tx2"/>
                </a:solidFill>
              </a:rPr>
              <a:t>scolaire (café des parents, temps scolaires festifs ou non, espace parent).</a:t>
            </a:r>
          </a:p>
          <a:p>
            <a:pPr marL="457200" lvl="1" indent="0">
              <a:buNone/>
            </a:pPr>
            <a:endParaRPr lang="fr-FR" sz="2400" dirty="0" smtClean="0">
              <a:solidFill>
                <a:schemeClr val="tx2"/>
              </a:solidFill>
              <a:latin typeface="+mn-lt"/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30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2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3552" y="1188501"/>
            <a:ext cx="8229600" cy="1089529"/>
          </a:xfrm>
        </p:spPr>
        <p:txBody>
          <a:bodyPr/>
          <a:lstStyle/>
          <a:p>
            <a:r>
              <a:rPr lang="fr-FR" sz="3600" dirty="0" smtClean="0"/>
              <a:t>Séminaire national OEPRE</a:t>
            </a:r>
            <a:br>
              <a:rPr lang="fr-FR" sz="3600" dirty="0" smtClean="0"/>
            </a:br>
            <a:r>
              <a:rPr lang="fr-FR" sz="3600" dirty="0" smtClean="0"/>
              <a:t>4 octobre 2018</a:t>
            </a:r>
            <a:endParaRPr lang="fr-FR" sz="3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314752" y="1808176"/>
            <a:ext cx="8515350" cy="425705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spcAft>
                <a:spcPts val="1200"/>
              </a:spcAft>
              <a:buNone/>
            </a:pPr>
            <a:r>
              <a:rPr lang="fr-FR" sz="3200" dirty="0" smtClean="0">
                <a:solidFill>
                  <a:schemeClr val="tx1"/>
                </a:solidFill>
              </a:rPr>
              <a:t>Réunion des correspondants académiques et des référents régionaux à Paris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sz="3200" dirty="0" smtClean="0">
                <a:solidFill>
                  <a:schemeClr val="tx1"/>
                </a:solidFill>
                <a:sym typeface="Wingdings" panose="05000000000000000000" pitchFamily="2" charset="2"/>
              </a:rPr>
              <a:t> 	</a:t>
            </a:r>
            <a:r>
              <a:rPr lang="fr-FR" sz="3200" dirty="0" smtClean="0">
                <a:solidFill>
                  <a:schemeClr val="tx1"/>
                </a:solidFill>
              </a:rPr>
              <a:t>lancement des rencontres partenariales territoriales (RPT) organisées à l’échelle d’une région académique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FR" sz="3200" dirty="0">
                <a:solidFill>
                  <a:schemeClr val="tx1"/>
                </a:solidFill>
              </a:rPr>
              <a:t>	</a:t>
            </a:r>
            <a:r>
              <a:rPr lang="fr-FR" sz="3200" dirty="0" smtClean="0">
                <a:solidFill>
                  <a:schemeClr val="tx1"/>
                </a:solidFill>
              </a:rPr>
              <a:t>relance du pilotage local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585667" y="3759469"/>
            <a:ext cx="611489" cy="321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630917" y="5409382"/>
            <a:ext cx="611489" cy="321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38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91917"/>
            <a:ext cx="8229600" cy="590931"/>
          </a:xfrm>
        </p:spPr>
        <p:txBody>
          <a:bodyPr/>
          <a:lstStyle/>
          <a:p>
            <a:r>
              <a:rPr lang="fr-FR" sz="3600" dirty="0" smtClean="0"/>
              <a:t>Plan stratégique de développement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sz="3200" dirty="0" smtClean="0">
                <a:solidFill>
                  <a:schemeClr val="tx1"/>
                </a:solidFill>
              </a:rPr>
              <a:t>3 axes travaillés par 3 groupes de travail 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chemeClr val="tx1"/>
                </a:solidFill>
              </a:rPr>
              <a:t>suivre et évaluer l’organisation d’OEPRE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chemeClr val="tx1"/>
                </a:solidFill>
              </a:rPr>
              <a:t>attirer, former et fidéliser les formateurs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chemeClr val="tx1"/>
                </a:solidFill>
              </a:rPr>
              <a:t>i</a:t>
            </a:r>
            <a:r>
              <a:rPr lang="fr-FR" sz="3200" dirty="0" smtClean="0">
                <a:solidFill>
                  <a:schemeClr val="tx1"/>
                </a:solidFill>
              </a:rPr>
              <a:t>ntégrer davantage OEPRE dans le parcours d’intégration républicaine rénové</a:t>
            </a:r>
          </a:p>
          <a:p>
            <a:pPr marL="0" indent="0">
              <a:buNone/>
            </a:pPr>
            <a:endParaRPr lang="fr-FR" sz="3200" dirty="0">
              <a:solidFill>
                <a:schemeClr val="tx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3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pPr marL="0" indent="0" algn="ctr">
              <a:buNone/>
            </a:pPr>
            <a:r>
              <a:rPr lang="fr-FR" sz="4800" b="1" dirty="0" smtClean="0">
                <a:latin typeface="+mn-lt"/>
              </a:rPr>
              <a:t> </a:t>
            </a:r>
            <a:r>
              <a:rPr lang="fr-FR" sz="6000" dirty="0" smtClean="0">
                <a:latin typeface="+mn-lt"/>
              </a:rPr>
              <a:t>Bilan quantitatif</a:t>
            </a:r>
          </a:p>
          <a:p>
            <a:pPr marL="0" indent="0" algn="ctr">
              <a:buNone/>
            </a:pPr>
            <a:r>
              <a:rPr lang="fr-FR" sz="6000" dirty="0" smtClean="0">
                <a:latin typeface="+mn-lt"/>
              </a:rPr>
              <a:t>2018/2019</a:t>
            </a:r>
            <a:endParaRPr lang="fr-FR" sz="6000" dirty="0">
              <a:latin typeface="+mn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6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24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6503" y="1388628"/>
            <a:ext cx="8229600" cy="701731"/>
          </a:xfrm>
        </p:spPr>
        <p:txBody>
          <a:bodyPr/>
          <a:lstStyle/>
          <a:p>
            <a:r>
              <a:rPr lang="fr-FR" sz="4400" dirty="0" smtClean="0"/>
              <a:t>Enquête académique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98256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tx2"/>
              </a:solidFill>
            </a:endParaRPr>
          </a:p>
          <a:p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7</a:t>
            </a:fld>
            <a:endParaRPr lang="fr-FR">
              <a:solidFill>
                <a:prstClr val="black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204957" y="2650606"/>
          <a:ext cx="6699903" cy="2787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9138"/>
                <a:gridCol w="2219850"/>
                <a:gridCol w="2250915"/>
              </a:tblGrid>
              <a:tr h="105079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Nombre </a:t>
                      </a:r>
                      <a:r>
                        <a:rPr lang="fr-FR" sz="2000" dirty="0" smtClean="0">
                          <a:effectLst/>
                        </a:rPr>
                        <a:t>d’ateliers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Nombre </a:t>
                      </a:r>
                      <a:r>
                        <a:rPr lang="fr-FR" sz="2000" dirty="0" smtClean="0">
                          <a:effectLst/>
                        </a:rPr>
                        <a:t>de parents bénéficiaires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87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Année 2017/2018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</a:rPr>
                        <a:t>460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7 774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87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Année 2018/2019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</a:rPr>
                        <a:t>653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</a:rPr>
                        <a:t>8 267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877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Evolution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</a:rPr>
                        <a:t>41%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effectLst/>
                        </a:rPr>
                        <a:t>6,3%</a:t>
                      </a:r>
                      <a:endParaRPr lang="fr-FR" sz="20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91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8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6161" y="1132132"/>
            <a:ext cx="749262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b="1" dirty="0" smtClean="0">
                <a:solidFill>
                  <a:srgbClr val="16408A"/>
                </a:solidFill>
              </a:rPr>
              <a:t>Perspective de progression pour 2019/2020</a:t>
            </a:r>
            <a:endParaRPr lang="fr-FR" dirty="0">
              <a:solidFill>
                <a:prstClr val="black"/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/>
          </p:nvPr>
        </p:nvGraphicFramePr>
        <p:xfrm>
          <a:off x="730490" y="1686130"/>
          <a:ext cx="7608292" cy="436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1648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1917" y="1390152"/>
            <a:ext cx="8229600" cy="701731"/>
          </a:xfrm>
        </p:spPr>
        <p:txBody>
          <a:bodyPr/>
          <a:lstStyle/>
          <a:p>
            <a:r>
              <a:rPr lang="fr-FR" sz="4400" dirty="0"/>
              <a:t>Enquête </a:t>
            </a:r>
            <a:r>
              <a:rPr lang="fr-FR" sz="4400" dirty="0" smtClean="0"/>
              <a:t>écoles/établissements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1564" y="2591421"/>
            <a:ext cx="8160508" cy="3386298"/>
          </a:xfrm>
        </p:spPr>
        <p:txBody>
          <a:bodyPr anchor="ctr"/>
          <a:lstStyle/>
          <a:p>
            <a:pPr marL="0" indent="0">
              <a:lnSpc>
                <a:spcPct val="150000"/>
              </a:lnSpc>
              <a:buNone/>
            </a:pPr>
            <a:r>
              <a:rPr lang="fr-FR" sz="3200" dirty="0">
                <a:solidFill>
                  <a:schemeClr val="tx2"/>
                </a:solidFill>
              </a:rPr>
              <a:t>Sur les </a:t>
            </a:r>
            <a:r>
              <a:rPr lang="fr-FR" sz="3200" b="1" dirty="0" smtClean="0">
                <a:solidFill>
                  <a:schemeClr val="tx2"/>
                </a:solidFill>
              </a:rPr>
              <a:t>627 établissements</a:t>
            </a:r>
            <a:r>
              <a:rPr lang="fr-FR" sz="3200" dirty="0" smtClean="0">
                <a:solidFill>
                  <a:schemeClr val="tx2"/>
                </a:solidFill>
              </a:rPr>
              <a:t> concernés,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3200" dirty="0" smtClean="0">
                <a:solidFill>
                  <a:schemeClr val="tx2"/>
                </a:solidFill>
              </a:rPr>
              <a:t>393 établissements ont répondu à l’enquête, </a:t>
            </a:r>
            <a:r>
              <a:rPr lang="fr-FR" sz="3200" dirty="0">
                <a:solidFill>
                  <a:schemeClr val="tx2"/>
                </a:solidFill>
              </a:rPr>
              <a:t> </a:t>
            </a:r>
            <a:r>
              <a:rPr lang="fr-FR" sz="3200" dirty="0" smtClean="0">
                <a:solidFill>
                  <a:schemeClr val="tx2"/>
                </a:solidFill>
              </a:rPr>
              <a:t>soit un taux de réponse de 63%</a:t>
            </a:r>
            <a:endParaRPr lang="fr-FR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8C9E-AA76-4347-A41F-693DEA9B5EA6}" type="slidenum">
              <a:rPr lang="fr-FR" smtClean="0">
                <a:solidFill>
                  <a:prstClr val="black"/>
                </a:solidFill>
              </a:rPr>
              <a:pPr/>
              <a:t>9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9169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1276</TotalTime>
  <Words>859</Words>
  <Application>Microsoft Office PowerPoint</Application>
  <PresentationFormat>Affichage à l'écran (4:3)</PresentationFormat>
  <Paragraphs>227</Paragraphs>
  <Slides>30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30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Wingdings 3</vt:lpstr>
      <vt:lpstr>Thème Office</vt:lpstr>
      <vt:lpstr>1_Thème Office</vt:lpstr>
      <vt:lpstr>3_Thème Office</vt:lpstr>
      <vt:lpstr>Présentation PowerPoint</vt:lpstr>
      <vt:lpstr>Présentation PowerPoint</vt:lpstr>
      <vt:lpstr>Réunion du Comité interministériel à l’intégration 5 juin 2018</vt:lpstr>
      <vt:lpstr>Séminaire national OEPRE 4 octobre 2018</vt:lpstr>
      <vt:lpstr>Plan stratégique de développement</vt:lpstr>
      <vt:lpstr>Présentation PowerPoint</vt:lpstr>
      <vt:lpstr>Enquête académique</vt:lpstr>
      <vt:lpstr>Présentation PowerPoint</vt:lpstr>
      <vt:lpstr>Enquête écoles/établissements</vt:lpstr>
      <vt:lpstr>Présentation PowerPoint</vt:lpstr>
      <vt:lpstr>Présentation PowerPoint</vt:lpstr>
      <vt:lpstr>Organisation des ateliers</vt:lpstr>
      <vt:lpstr>Présentation PowerPoint</vt:lpstr>
      <vt:lpstr>Présentation PowerPoint</vt:lpstr>
      <vt:lpstr>Participation aux ateliers</vt:lpstr>
      <vt:lpstr>Présentation PowerPoint</vt:lpstr>
      <vt:lpstr>Présentation PowerPoint</vt:lpstr>
      <vt:lpstr>Présentation PowerPoint</vt:lpstr>
      <vt:lpstr>Présentation PowerPoint</vt:lpstr>
      <vt:lpstr>         </vt:lpstr>
      <vt:lpstr>Evolution du budget total OEPRE :</vt:lpstr>
      <vt:lpstr>Délégations et engagements des crédits MENJ</vt:lpstr>
      <vt:lpstr>Délégation et engagement des crédits MI</vt:lpstr>
      <vt:lpstr>         </vt:lpstr>
      <vt:lpstr>Formation des animateurs</vt:lpstr>
      <vt:lpstr>Présentation PowerPoint</vt:lpstr>
      <vt:lpstr>Qualification FLE</vt:lpstr>
      <vt:lpstr>Cadre européen commun de référence pour les langues (CECRL)</vt:lpstr>
      <vt:lpstr>Impacts sur le suivi de la scolarité des élèves</vt:lpstr>
      <vt:lpstr>Co-éducation </vt:lpstr>
    </vt:vector>
  </TitlesOfParts>
  <Company>DGEF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 PERKIC</dc:creator>
  <cp:lastModifiedBy>FERNANDEZ ELIANE</cp:lastModifiedBy>
  <cp:revision>280</cp:revision>
  <cp:lastPrinted>2020-02-03T11:00:49Z</cp:lastPrinted>
  <dcterms:created xsi:type="dcterms:W3CDTF">2020-01-14T12:17:39Z</dcterms:created>
  <dcterms:modified xsi:type="dcterms:W3CDTF">2020-02-17T16:08:06Z</dcterms:modified>
</cp:coreProperties>
</file>