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2" r:id="rId2"/>
    <p:sldMasterId id="2147483672" r:id="rId3"/>
    <p:sldMasterId id="2147483698" r:id="rId4"/>
    <p:sldMasterId id="2147483710" r:id="rId5"/>
    <p:sldMasterId id="2147483813" r:id="rId6"/>
    <p:sldMasterId id="2147483825" r:id="rId7"/>
    <p:sldMasterId id="2147483837" r:id="rId8"/>
    <p:sldMasterId id="2147483849" r:id="rId9"/>
    <p:sldMasterId id="2147486045" r:id="rId10"/>
  </p:sldMasterIdLst>
  <p:notesMasterIdLst>
    <p:notesMasterId r:id="rId24"/>
  </p:notesMasterIdLst>
  <p:handoutMasterIdLst>
    <p:handoutMasterId r:id="rId25"/>
  </p:handoutMasterIdLst>
  <p:sldIdLst>
    <p:sldId id="256" r:id="rId11"/>
    <p:sldId id="417" r:id="rId12"/>
    <p:sldId id="410" r:id="rId13"/>
    <p:sldId id="401" r:id="rId14"/>
    <p:sldId id="411" r:id="rId15"/>
    <p:sldId id="421" r:id="rId16"/>
    <p:sldId id="414" r:id="rId17"/>
    <p:sldId id="420" r:id="rId18"/>
    <p:sldId id="413" r:id="rId19"/>
    <p:sldId id="423" r:id="rId20"/>
    <p:sldId id="407" r:id="rId21"/>
    <p:sldId id="408" r:id="rId22"/>
    <p:sldId id="422" r:id="rId2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CHY Emily" initials="EF" lastIdx="1" clrIdx="0"/>
  <p:cmAuthor id="1" name="Ste" initials="Stef" lastIdx="5" clrIdx="1"/>
  <p:cmAuthor id="2" name="LIEBIG Thomas, ELS/IMD" initials="LTE" lastIdx="1" clrIdx="2">
    <p:extLst>
      <p:ext uri="{19B8F6BF-5375-455C-9EA6-DF929625EA0E}">
        <p15:presenceInfo xmlns:p15="http://schemas.microsoft.com/office/powerpoint/2012/main" userId="S-1-5-21-2146598497-832928401-1254845835-25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41BAC"/>
    <a:srgbClr val="FF66FF"/>
    <a:srgbClr val="006699"/>
    <a:srgbClr val="EDF2F9"/>
    <a:srgbClr val="7099CA"/>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8" autoAdjust="0"/>
    <p:restoredTop sz="92015" autoAdjust="0"/>
  </p:normalViewPr>
  <p:slideViewPr>
    <p:cSldViewPr>
      <p:cViewPr varScale="1">
        <p:scale>
          <a:sx n="103" d="100"/>
          <a:sy n="103" d="100"/>
        </p:scale>
        <p:origin x="1308" y="114"/>
      </p:cViewPr>
      <p:guideLst>
        <p:guide orient="horz" pos="2160"/>
        <p:guide pos="2880"/>
      </p:guideLst>
    </p:cSldViewPr>
  </p:slideViewPr>
  <p:outlineViewPr>
    <p:cViewPr>
      <p:scale>
        <a:sx n="33" d="100"/>
        <a:sy n="33" d="100"/>
      </p:scale>
      <p:origin x="0" y="56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259"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Liebig_T\AppData\Local\Microsoft\Windows\Temporary%20Internet%20Files\Content.Outlook\FAAL1ONE\Fertility_at%20time%20of%20%20migratio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iebig_T\AppData\Local\Microsoft\Windows\INetCache\Content.Outlook\OTUD25MZ\Presentation%20Pari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main.oecd.org\sdataELS\Applic\IMD-MIGRAT\Integration\Indicators_2018\Indicators%202018\AllStatlinks\FINAL_statlinks_FR\g5-9.xls" TargetMode="External"/><Relationship Id="rId1" Type="http://schemas.openxmlformats.org/officeDocument/2006/relationships/image" Target="../media/image26.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480618830026853E-2"/>
          <c:y val="5.9929094684060005E-2"/>
          <c:w val="0.95261931621788953"/>
          <c:h val="0.68269988639479762"/>
        </c:manualLayout>
      </c:layout>
      <c:barChart>
        <c:barDir val="col"/>
        <c:grouping val="clustered"/>
        <c:varyColors val="0"/>
        <c:ser>
          <c:idx val="0"/>
          <c:order val="0"/>
          <c:tx>
            <c:strRef>
              <c:f>'g1-11'!$B$26</c:f>
              <c:strCache>
                <c:ptCount val="1"/>
                <c:pt idx="0">
                  <c:v>2017</c:v>
                </c:pt>
              </c:strCache>
            </c:strRef>
          </c:tx>
          <c:spPr>
            <a:solidFill>
              <a:srgbClr val="4F81BD"/>
            </a:solidFill>
            <a:ln w="3175">
              <a:solidFill>
                <a:srgbClr val="000000"/>
              </a:solidFill>
              <a:prstDash val="solid"/>
            </a:ln>
          </c:spPr>
          <c:invertIfNegative val="0"/>
          <c:dPt>
            <c:idx val="10"/>
            <c:invertIfNegative val="0"/>
            <c:bubble3D val="0"/>
            <c:spPr>
              <a:solidFill>
                <a:sysClr val="windowText" lastClr="000000"/>
              </a:solidFill>
              <a:ln w="3175">
                <a:solidFill>
                  <a:srgbClr val="000000"/>
                </a:solidFill>
                <a:prstDash val="solid"/>
              </a:ln>
            </c:spPr>
            <c:extLst xmlns:c16r2="http://schemas.microsoft.com/office/drawing/2015/06/chart">
              <c:ext xmlns:c16="http://schemas.microsoft.com/office/drawing/2014/chart" uri="{C3380CC4-5D6E-409C-BE32-E72D297353CC}">
                <c16:uniqueId val="{00000001-9B77-4AB4-A2C7-2F70D9739934}"/>
              </c:ext>
            </c:extLst>
          </c:dPt>
          <c:dPt>
            <c:idx val="17"/>
            <c:invertIfNegative val="0"/>
            <c:bubble3D val="0"/>
            <c:extLst xmlns:c16r2="http://schemas.microsoft.com/office/drawing/2015/06/chart">
              <c:ext xmlns:c16="http://schemas.microsoft.com/office/drawing/2014/chart" uri="{C3380CC4-5D6E-409C-BE32-E72D297353CC}">
                <c16:uniqueId val="{00000002-9B77-4AB4-A2C7-2F70D9739934}"/>
              </c:ext>
            </c:extLst>
          </c:dPt>
          <c:dPt>
            <c:idx val="24"/>
            <c:invertIfNegative val="0"/>
            <c:bubble3D val="0"/>
            <c:spPr>
              <a:solidFill>
                <a:srgbClr val="FF0000"/>
              </a:solidFill>
              <a:ln w="3175">
                <a:solidFill>
                  <a:srgbClr val="000000"/>
                </a:solidFill>
                <a:prstDash val="solid"/>
              </a:ln>
            </c:spPr>
            <c:extLst xmlns:c16r2="http://schemas.microsoft.com/office/drawing/2015/06/chart">
              <c:ext xmlns:c16="http://schemas.microsoft.com/office/drawing/2014/chart" uri="{C3380CC4-5D6E-409C-BE32-E72D297353CC}">
                <c16:uniqueId val="{00000004-9B77-4AB4-A2C7-2F70D9739934}"/>
              </c:ext>
            </c:extLst>
          </c:dPt>
          <c:cat>
            <c:strRef>
              <c:f>'g1-11'!$A$27:$A$58</c:f>
              <c:strCache>
                <c:ptCount val="32"/>
                <c:pt idx="0">
                  <c:v>Lituanie</c:v>
                </c:pt>
                <c:pt idx="1">
                  <c:v>Slovénie</c:v>
                </c:pt>
                <c:pt idx="2">
                  <c:v>Islande</c:v>
                </c:pt>
                <c:pt idx="3">
                  <c:v>Estonie</c:v>
                </c:pt>
                <c:pt idx="4">
                  <c:v>Pologne</c:v>
                </c:pt>
                <c:pt idx="5">
                  <c:v>République slovaque</c:v>
                </c:pt>
                <c:pt idx="6">
                  <c:v>Allemagne</c:v>
                </c:pt>
                <c:pt idx="7">
                  <c:v>République tchèque</c:v>
                </c:pt>
                <c:pt idx="8">
                  <c:v>Italie</c:v>
                </c:pt>
                <c:pt idx="9">
                  <c:v>Finlande</c:v>
                </c:pt>
                <c:pt idx="10">
                  <c:v>Moyenne OCDE</c:v>
                </c:pt>
                <c:pt idx="11">
                  <c:v>Chili</c:v>
                </c:pt>
                <c:pt idx="12">
                  <c:v>Royaume-Uni</c:v>
                </c:pt>
                <c:pt idx="13">
                  <c:v>Corée</c:v>
                </c:pt>
                <c:pt idx="14">
                  <c:v>Suède</c:v>
                </c:pt>
                <c:pt idx="15">
                  <c:v>Luxembourg</c:v>
                </c:pt>
                <c:pt idx="16">
                  <c:v>Autriche</c:v>
                </c:pt>
                <c:pt idx="17">
                  <c:v>Suisse</c:v>
                </c:pt>
                <c:pt idx="18">
                  <c:v>Mexique</c:v>
                </c:pt>
                <c:pt idx="19">
                  <c:v>Belgique</c:v>
                </c:pt>
                <c:pt idx="20">
                  <c:v>Danemark</c:v>
                </c:pt>
                <c:pt idx="21">
                  <c:v>Nouvelle-Zélande</c:v>
                </c:pt>
                <c:pt idx="22">
                  <c:v>Portugal</c:v>
                </c:pt>
                <c:pt idx="23">
                  <c:v>Norvège</c:v>
                </c:pt>
                <c:pt idx="24">
                  <c:v>France</c:v>
                </c:pt>
                <c:pt idx="25">
                  <c:v>Pays-Bas</c:v>
                </c:pt>
                <c:pt idx="26">
                  <c:v>Irlande</c:v>
                </c:pt>
                <c:pt idx="27">
                  <c:v>Canada</c:v>
                </c:pt>
                <c:pt idx="28">
                  <c:v>Espagne</c:v>
                </c:pt>
                <c:pt idx="29">
                  <c:v>Israël</c:v>
                </c:pt>
                <c:pt idx="30">
                  <c:v>Australie</c:v>
                </c:pt>
                <c:pt idx="31">
                  <c:v>États-Unis</c:v>
                </c:pt>
              </c:strCache>
            </c:strRef>
          </c:cat>
          <c:val>
            <c:numRef>
              <c:f>'g1-11'!$B$27:$B$58</c:f>
              <c:numCache>
                <c:formatCode>General</c:formatCode>
                <c:ptCount val="32"/>
                <c:pt idx="0">
                  <c:v>15.705472946166992</c:v>
                </c:pt>
                <c:pt idx="1">
                  <c:v>28.004337310791016</c:v>
                </c:pt>
                <c:pt idx="2">
                  <c:v>35.244087219238281</c:v>
                </c:pt>
                <c:pt idx="3">
                  <c:v>36.461894989013672</c:v>
                </c:pt>
                <c:pt idx="4">
                  <c:v>38.294647216796875</c:v>
                </c:pt>
                <c:pt idx="5">
                  <c:v>39.058742523193359</c:v>
                </c:pt>
                <c:pt idx="6">
                  <c:v>39.058815002441406</c:v>
                </c:pt>
                <c:pt idx="7">
                  <c:v>41.330665588378906</c:v>
                </c:pt>
                <c:pt idx="8">
                  <c:v>41.579227447509766</c:v>
                </c:pt>
                <c:pt idx="9">
                  <c:v>43.897193908691406</c:v>
                </c:pt>
                <c:pt idx="10">
                  <c:v>44.489974421839563</c:v>
                </c:pt>
                <c:pt idx="11">
                  <c:v>44.989295959472656</c:v>
                </c:pt>
                <c:pt idx="12">
                  <c:v>45.576923370361328</c:v>
                </c:pt>
                <c:pt idx="13">
                  <c:v>45.787425994873047</c:v>
                </c:pt>
                <c:pt idx="14">
                  <c:v>45.880008697509766</c:v>
                </c:pt>
                <c:pt idx="15">
                  <c:v>46.243576049804687</c:v>
                </c:pt>
                <c:pt idx="16">
                  <c:v>46.246654510498047</c:v>
                </c:pt>
                <c:pt idx="17">
                  <c:v>46.972126007080078</c:v>
                </c:pt>
                <c:pt idx="18">
                  <c:v>47.60205078125</c:v>
                </c:pt>
                <c:pt idx="19">
                  <c:v>47.9075927734375</c:v>
                </c:pt>
                <c:pt idx="20">
                  <c:v>47.922355651855469</c:v>
                </c:pt>
                <c:pt idx="21">
                  <c:v>48.386543273925781</c:v>
                </c:pt>
                <c:pt idx="22">
                  <c:v>48.437629699707031</c:v>
                </c:pt>
                <c:pt idx="23">
                  <c:v>48.84075927734375</c:v>
                </c:pt>
                <c:pt idx="24">
                  <c:v>49.279388427734375</c:v>
                </c:pt>
                <c:pt idx="25">
                  <c:v>49.754154205322266</c:v>
                </c:pt>
                <c:pt idx="26">
                  <c:v>50</c:v>
                </c:pt>
                <c:pt idx="27">
                  <c:v>51.088191986083984</c:v>
                </c:pt>
                <c:pt idx="28">
                  <c:v>51.508281707763672</c:v>
                </c:pt>
                <c:pt idx="29">
                  <c:v>51.621959686279297</c:v>
                </c:pt>
                <c:pt idx="30">
                  <c:v>52.753993988037109</c:v>
                </c:pt>
                <c:pt idx="31">
                  <c:v>53.755210876464844</c:v>
                </c:pt>
              </c:numCache>
            </c:numRef>
          </c:val>
          <c:extLst xmlns:c16r2="http://schemas.microsoft.com/office/drawing/2015/06/chart">
            <c:ext xmlns:c16="http://schemas.microsoft.com/office/drawing/2014/chart" uri="{C3380CC4-5D6E-409C-BE32-E72D297353CC}">
              <c16:uniqueId val="{00000005-9B77-4AB4-A2C7-2F70D9739934}"/>
            </c:ext>
          </c:extLst>
        </c:ser>
        <c:dLbls>
          <c:showLegendKey val="0"/>
          <c:showVal val="0"/>
          <c:showCatName val="0"/>
          <c:showSerName val="0"/>
          <c:showPercent val="0"/>
          <c:showBubbleSize val="0"/>
        </c:dLbls>
        <c:gapWidth val="150"/>
        <c:axId val="184340504"/>
        <c:axId val="184340896"/>
      </c:barChart>
      <c:catAx>
        <c:axId val="184340504"/>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400" b="0" i="0" baseline="0">
                <a:solidFill>
                  <a:srgbClr val="000000"/>
                </a:solidFill>
                <a:latin typeface="Arial Narrow"/>
                <a:ea typeface="Arial Narrow"/>
                <a:cs typeface="Arial Narrow"/>
              </a:defRPr>
            </a:pPr>
            <a:endParaRPr lang="fr-FR"/>
          </a:p>
        </c:txPr>
        <c:crossAx val="184340896"/>
        <c:crosses val="autoZero"/>
        <c:auto val="1"/>
        <c:lblAlgn val="ctr"/>
        <c:lblOffset val="0"/>
        <c:tickLblSkip val="1"/>
        <c:noMultiLvlLbl val="0"/>
      </c:catAx>
      <c:valAx>
        <c:axId val="184340896"/>
        <c:scaling>
          <c:orientation val="minMax"/>
          <c:max val="65"/>
          <c:min val="30"/>
        </c:scaling>
        <c:delete val="0"/>
        <c:axPos val="l"/>
        <c:majorGridlines>
          <c:spPr>
            <a:ln w="9525" cmpd="sng">
              <a:solidFill>
                <a:srgbClr val="FFFFFF"/>
              </a:solidFill>
              <a:prstDash val="solid"/>
            </a:ln>
          </c:spPr>
        </c:majorGridlines>
        <c:title>
          <c:tx>
            <c:rich>
              <a:bodyPr rot="0" vert="horz"/>
              <a:lstStyle/>
              <a:p>
                <a:pPr>
                  <a:defRPr sz="1400" b="0" i="0">
                    <a:solidFill>
                      <a:srgbClr val="000000"/>
                    </a:solidFill>
                    <a:latin typeface="Arial Narrow" panose="020B0606020202030204" pitchFamily="34" charset="0"/>
                  </a:defRPr>
                </a:pPr>
                <a:r>
                  <a:rPr lang="en-US" sz="1400" b="0" i="0" dirty="0">
                    <a:solidFill>
                      <a:srgbClr val="000000"/>
                    </a:solidFill>
                    <a:latin typeface="Arial Narrow" panose="020B0606020202030204" pitchFamily="34" charset="0"/>
                  </a:rPr>
                  <a:t>%</a:t>
                </a:r>
              </a:p>
            </c:rich>
          </c:tx>
          <c:layout>
            <c:manualLayout>
              <c:xMode val="edge"/>
              <c:yMode val="edge"/>
              <c:x val="1.6326267202803797E-2"/>
              <c:y val="6.1956194398547892E-3"/>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baseline="0">
                <a:solidFill>
                  <a:srgbClr val="000000"/>
                </a:solidFill>
                <a:latin typeface="Arial Narrow"/>
                <a:ea typeface="Arial Narrow"/>
                <a:cs typeface="Arial Narrow"/>
              </a:defRPr>
            </a:pPr>
            <a:endParaRPr lang="fr-FR"/>
          </a:p>
        </c:txPr>
        <c:crossAx val="184340504"/>
        <c:crosses val="autoZero"/>
        <c:crossBetween val="between"/>
      </c:valAx>
      <c:spPr>
        <a:solidFill>
          <a:srgbClr val="F4FFFF"/>
        </a:solidFill>
        <a:ln w="9525">
          <a:solidFill>
            <a:srgbClr val="000000"/>
          </a:solidFill>
        </a:ln>
      </c:spPr>
    </c:plotArea>
    <c:plotVisOnly val="1"/>
    <c:dispBlanksAs val="gap"/>
    <c:showDLblsOverMax val="1"/>
  </c:chart>
  <c:spPr>
    <a:noFill/>
    <a:ln w="9525">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3"/>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0944-4820-8CC1-5DED273C4167}"/>
              </c:ext>
            </c:extLst>
          </c:dPt>
          <c:dPt>
            <c:idx val="4"/>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0944-4820-8CC1-5DED273C4167}"/>
              </c:ext>
            </c:extLst>
          </c:dPt>
          <c:cat>
            <c:strRef>
              <c:f>Data!$L$14:$L$17</c:f>
              <c:strCache>
                <c:ptCount val="4"/>
                <c:pt idx="0">
                  <c:v>Famille</c:v>
                </c:pt>
                <c:pt idx="1">
                  <c:v>Autres (y compris humanitaires)</c:v>
                </c:pt>
                <c:pt idx="2">
                  <c:v>Travail</c:v>
                </c:pt>
                <c:pt idx="3">
                  <c:v>Total</c:v>
                </c:pt>
              </c:strCache>
            </c:strRef>
          </c:cat>
          <c:val>
            <c:numRef>
              <c:f>Data!$M$14:$M$17</c:f>
              <c:numCache>
                <c:formatCode>General</c:formatCode>
                <c:ptCount val="4"/>
                <c:pt idx="0">
                  <c:v>59.996898009486223</c:v>
                </c:pt>
                <c:pt idx="1">
                  <c:v>43.849584616253161</c:v>
                </c:pt>
                <c:pt idx="2">
                  <c:v>28.653599151169935</c:v>
                </c:pt>
                <c:pt idx="3">
                  <c:v>51.057211141615298</c:v>
                </c:pt>
              </c:numCache>
            </c:numRef>
          </c:val>
          <c:extLst xmlns:c16r2="http://schemas.microsoft.com/office/drawing/2015/06/chart">
            <c:ext xmlns:c16="http://schemas.microsoft.com/office/drawing/2014/chart" uri="{C3380CC4-5D6E-409C-BE32-E72D297353CC}">
              <c16:uniqueId val="{00000004-0944-4820-8CC1-5DED273C4167}"/>
            </c:ext>
          </c:extLst>
        </c:ser>
        <c:dLbls>
          <c:showLegendKey val="0"/>
          <c:showVal val="0"/>
          <c:showCatName val="0"/>
          <c:showSerName val="0"/>
          <c:showPercent val="0"/>
          <c:showBubbleSize val="0"/>
        </c:dLbls>
        <c:gapWidth val="182"/>
        <c:axId val="184341288"/>
        <c:axId val="183197488"/>
      </c:barChart>
      <c:catAx>
        <c:axId val="184341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mn-cs"/>
              </a:defRPr>
            </a:pPr>
            <a:endParaRPr lang="fr-FR"/>
          </a:p>
        </c:txPr>
        <c:crossAx val="183197488"/>
        <c:crosses val="autoZero"/>
        <c:auto val="1"/>
        <c:lblAlgn val="ctr"/>
        <c:lblOffset val="100"/>
        <c:noMultiLvlLbl val="0"/>
      </c:catAx>
      <c:valAx>
        <c:axId val="183197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mn-ea"/>
                <a:cs typeface="+mn-cs"/>
              </a:defRPr>
            </a:pPr>
            <a:endParaRPr lang="fr-FR"/>
          </a:p>
        </c:txPr>
        <c:crossAx val="1843412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rgbClr val="000000"/>
          </a:solidFill>
          <a:latin typeface="+mj-lt"/>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4986547730025"/>
          <c:y val="2.687643292159457E-2"/>
          <c:w val="0.81143705752754924"/>
          <c:h val="0.75282859985254169"/>
        </c:manualLayout>
      </c:layout>
      <c:lineChart>
        <c:grouping val="standard"/>
        <c:varyColors val="0"/>
        <c:ser>
          <c:idx val="0"/>
          <c:order val="0"/>
          <c:tx>
            <c:strRef>
              <c:f>'[Fertility_at time of  migration.xlsx]Sheet1'!$F$14</c:f>
              <c:strCache>
                <c:ptCount val="1"/>
              </c:strCache>
            </c:strRef>
          </c:tx>
          <c:marker>
            <c:symbol val="none"/>
          </c:marker>
          <c:cat>
            <c:numRef>
              <c:f>'[Fertility_at time of  migration.xlsx]Sheet1'!$E$15:$E$21</c:f>
              <c:numCache>
                <c:formatCode>General</c:formatCode>
                <c:ptCount val="7"/>
                <c:pt idx="0">
                  <c:v>-3</c:v>
                </c:pt>
                <c:pt idx="1">
                  <c:v>-2</c:v>
                </c:pt>
                <c:pt idx="2">
                  <c:v>-1</c:v>
                </c:pt>
                <c:pt idx="3">
                  <c:v>0</c:v>
                </c:pt>
                <c:pt idx="4">
                  <c:v>1</c:v>
                </c:pt>
                <c:pt idx="5">
                  <c:v>2</c:v>
                </c:pt>
                <c:pt idx="6">
                  <c:v>3</c:v>
                </c:pt>
              </c:numCache>
            </c:numRef>
          </c:cat>
          <c:val>
            <c:numRef>
              <c:f>'[Fertility_at time of  migration.xlsx]Sheet1'!$F$15:$F$21</c:f>
              <c:numCache>
                <c:formatCode>General</c:formatCode>
                <c:ptCount val="7"/>
                <c:pt idx="0">
                  <c:v>60.66</c:v>
                </c:pt>
                <c:pt idx="1">
                  <c:v>60.88</c:v>
                </c:pt>
                <c:pt idx="2">
                  <c:v>57.42</c:v>
                </c:pt>
                <c:pt idx="3">
                  <c:v>92.14</c:v>
                </c:pt>
                <c:pt idx="4">
                  <c:v>144.75</c:v>
                </c:pt>
                <c:pt idx="5">
                  <c:v>106.04</c:v>
                </c:pt>
                <c:pt idx="6">
                  <c:v>95.95</c:v>
                </c:pt>
              </c:numCache>
            </c:numRef>
          </c:val>
          <c:smooth val="0"/>
          <c:extLst xmlns:c16r2="http://schemas.microsoft.com/office/drawing/2015/06/chart">
            <c:ext xmlns:c16="http://schemas.microsoft.com/office/drawing/2014/chart" uri="{C3380CC4-5D6E-409C-BE32-E72D297353CC}">
              <c16:uniqueId val="{00000000-7317-40F5-9D3C-355B23F7AB00}"/>
            </c:ext>
          </c:extLst>
        </c:ser>
        <c:dLbls>
          <c:showLegendKey val="0"/>
          <c:showVal val="0"/>
          <c:showCatName val="0"/>
          <c:showSerName val="0"/>
          <c:showPercent val="0"/>
          <c:showBubbleSize val="0"/>
        </c:dLbls>
        <c:smooth val="0"/>
        <c:axId val="154737072"/>
        <c:axId val="154737464"/>
      </c:lineChart>
      <c:catAx>
        <c:axId val="154737072"/>
        <c:scaling>
          <c:orientation val="minMax"/>
        </c:scaling>
        <c:delete val="0"/>
        <c:axPos val="b"/>
        <c:title>
          <c:tx>
            <c:rich>
              <a:bodyPr/>
              <a:lstStyle/>
              <a:p>
                <a:pPr>
                  <a:defRPr/>
                </a:pPr>
                <a:r>
                  <a:rPr lang="fr-FR"/>
                  <a:t>Durée avant et après la migration, en années</a:t>
                </a:r>
              </a:p>
            </c:rich>
          </c:tx>
          <c:overlay val="0"/>
        </c:title>
        <c:numFmt formatCode="General" sourceLinked="1"/>
        <c:majorTickMark val="out"/>
        <c:minorTickMark val="none"/>
        <c:tickLblPos val="nextTo"/>
        <c:crossAx val="154737464"/>
        <c:crosses val="autoZero"/>
        <c:auto val="1"/>
        <c:lblAlgn val="ctr"/>
        <c:lblOffset val="100"/>
        <c:noMultiLvlLbl val="0"/>
      </c:catAx>
      <c:valAx>
        <c:axId val="154737464"/>
        <c:scaling>
          <c:orientation val="minMax"/>
        </c:scaling>
        <c:delete val="0"/>
        <c:axPos val="l"/>
        <c:majorGridlines/>
        <c:title>
          <c:tx>
            <c:rich>
              <a:bodyPr rot="-5400000" vert="horz"/>
              <a:lstStyle/>
              <a:p>
                <a:pPr>
                  <a:defRPr/>
                </a:pPr>
                <a:r>
                  <a:rPr lang="fr-FR"/>
                  <a:t>Naissances pour 1000 femmes réfugiées</a:t>
                </a:r>
              </a:p>
            </c:rich>
          </c:tx>
          <c:overlay val="0"/>
        </c:title>
        <c:numFmt formatCode="General" sourceLinked="1"/>
        <c:majorTickMark val="out"/>
        <c:minorTickMark val="none"/>
        <c:tickLblPos val="nextTo"/>
        <c:crossAx val="154737072"/>
        <c:crosses val="autoZero"/>
        <c:crossBetween val="between"/>
      </c:valAx>
    </c:plotArea>
    <c:plotVisOnly val="1"/>
    <c:dispBlanksAs val="gap"/>
    <c:showDLblsOverMax val="0"/>
  </c:chart>
  <c:spPr>
    <a:ln>
      <a:noFill/>
    </a:ln>
  </c:spPr>
  <c:txPr>
    <a:bodyPr/>
    <a:lstStyle/>
    <a:p>
      <a:pPr>
        <a:defRPr sz="1200">
          <a:solidFill>
            <a:srgbClr val="000000"/>
          </a:solidFill>
          <a:latin typeface="+mj-lt"/>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'Figure 7 - part 1'!$C$2</c:f>
              <c:strCache>
                <c:ptCount val="1"/>
                <c:pt idx="0">
                  <c:v>Taux d'activité des femmes dans le pays d'origine</c:v>
                </c:pt>
              </c:strCache>
            </c:strRef>
          </c:tx>
          <c:spPr>
            <a:ln w="28575">
              <a:noFill/>
            </a:ln>
          </c:spPr>
          <c:dLbls>
            <c:dLbl>
              <c:idx val="0"/>
              <c:layout>
                <c:manualLayout>
                  <c:x val="-1.0105426653898287E-2"/>
                  <c:y val="8.5238903841120053E-3"/>
                </c:manualLayout>
              </c:layout>
              <c:tx>
                <c:rich>
                  <a:bodyPr/>
                  <a:lstStyle/>
                  <a:p>
                    <a:fld id="{D71B80A0-1B40-4AB4-AC61-17D9179FB769}" type="CELLRANGE">
                      <a:rPr lang="en-US"/>
                      <a:pPr/>
                      <a:t>[PLAGECELL]</a:t>
                    </a:fld>
                    <a:endParaRPr lang="fr-F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40FB-4B60-A509-ACDA57152766}"/>
                </c:ext>
                <c:ext xmlns:c15="http://schemas.microsoft.com/office/drawing/2012/chart" uri="{CE6537A1-D6FC-4f65-9D91-7224C49458BB}">
                  <c15:dlblFieldTable/>
                  <c15:showDataLabelsRange val="1"/>
                </c:ext>
              </c:extLst>
            </c:dLbl>
            <c:dLbl>
              <c:idx val="1"/>
              <c:layout>
                <c:manualLayout>
                  <c:x val="-1.0105426653898287E-2"/>
                  <c:y val="-2.9833616344392019E-2"/>
                </c:manualLayout>
              </c:layout>
              <c:tx>
                <c:rich>
                  <a:bodyPr/>
                  <a:lstStyle/>
                  <a:p>
                    <a:fld id="{874372EE-9AB1-4E92-B683-478F2DC664FA}" type="CELLRANGE">
                      <a:rPr lang="en-US"/>
                      <a:pPr/>
                      <a:t>[PLAGECELL]</a:t>
                    </a:fld>
                    <a:endParaRPr lang="fr-F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40FB-4B60-A509-ACDA57152766}"/>
                </c:ext>
                <c:ext xmlns:c15="http://schemas.microsoft.com/office/drawing/2012/chart" uri="{CE6537A1-D6FC-4f65-9D91-7224C49458BB}">
                  <c15:dlblFieldTable/>
                  <c15:showDataLabelsRange val="1"/>
                </c:ext>
              </c:extLst>
            </c:dLbl>
            <c:dLbl>
              <c:idx val="2"/>
              <c:layout>
                <c:manualLayout>
                  <c:x val="-1.0105426653898287E-2"/>
                  <c:y val="-1.7047780768224011E-2"/>
                </c:manualLayout>
              </c:layout>
              <c:tx>
                <c:rich>
                  <a:bodyPr/>
                  <a:lstStyle/>
                  <a:p>
                    <a:fld id="{39D498B4-D8A3-4E72-AE37-95948C22CFF4}" type="CELLRANGE">
                      <a:rPr lang="en-US"/>
                      <a:pPr/>
                      <a:t>[PLAGECELL]</a:t>
                    </a:fld>
                    <a:endParaRPr lang="fr-F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40FB-4B60-A509-ACDA57152766}"/>
                </c:ext>
                <c:ext xmlns:c15="http://schemas.microsoft.com/office/drawing/2012/chart" uri="{CE6537A1-D6FC-4f65-9D91-7224C49458BB}">
                  <c15:dlblFieldTable/>
                  <c15:showDataLabelsRange val="1"/>
                </c:ext>
              </c:extLst>
            </c:dLbl>
            <c:dLbl>
              <c:idx val="3"/>
              <c:layout>
                <c:manualLayout>
                  <c:x val="-1.2631783317372951E-2"/>
                  <c:y val="3.8357506728504021E-2"/>
                </c:manualLayout>
              </c:layout>
              <c:tx>
                <c:rich>
                  <a:bodyPr/>
                  <a:lstStyle/>
                  <a:p>
                    <a:fld id="{209A4B1D-6426-4776-99E6-854019C58E1B}" type="CELLRANGE">
                      <a:rPr lang="en-US"/>
                      <a:pPr/>
                      <a:t>[PLAGECELL]</a:t>
                    </a:fld>
                    <a:endParaRPr lang="fr-F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40FB-4B60-A509-ACDA57152766}"/>
                </c:ext>
                <c:ext xmlns:c15="http://schemas.microsoft.com/office/drawing/2012/chart" uri="{CE6537A1-D6FC-4f65-9D91-7224C49458BB}">
                  <c15:dlblFieldTable/>
                  <c15:showDataLabelsRange val="1"/>
                </c:ext>
              </c:extLst>
            </c:dLbl>
            <c:dLbl>
              <c:idx val="4"/>
              <c:layout>
                <c:manualLayout>
                  <c:x val="-5.0527133269492363E-3"/>
                  <c:y val="-8.5238903841120834E-3"/>
                </c:manualLayout>
              </c:layout>
              <c:tx>
                <c:rich>
                  <a:bodyPr/>
                  <a:lstStyle/>
                  <a:p>
                    <a:fld id="{E8EFF567-9E4E-492F-AAAD-5C5392C04802}" type="CELLRANGE">
                      <a:rPr lang="en-US"/>
                      <a:pPr/>
                      <a:t>[PLAGECELL]</a:t>
                    </a:fld>
                    <a:endParaRPr lang="fr-F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40FB-4B60-A509-ACDA57152766}"/>
                </c:ext>
                <c:ext xmlns:c15="http://schemas.microsoft.com/office/drawing/2012/chart" uri="{CE6537A1-D6FC-4f65-9D91-7224C49458BB}">
                  <c15:dlblFieldTable/>
                  <c15:showDataLabelsRange val="1"/>
                </c:ext>
              </c:extLst>
            </c:dLbl>
            <c:dLbl>
              <c:idx val="5"/>
              <c:layout>
                <c:manualLayout>
                  <c:x val="-5.0527133269491434E-3"/>
                  <c:y val="-4.2619451920559246E-3"/>
                </c:manualLayout>
              </c:layout>
              <c:tx>
                <c:rich>
                  <a:bodyPr/>
                  <a:lstStyle/>
                  <a:p>
                    <a:fld id="{7C19F3BD-074F-4D5D-B7B1-BC6A6697B019}" type="CELLRANGE">
                      <a:rPr lang="en-US"/>
                      <a:pPr/>
                      <a:t>[PLAGECELL]</a:t>
                    </a:fld>
                    <a:endParaRPr lang="fr-F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40FB-4B60-A509-ACDA57152766}"/>
                </c:ext>
                <c:ext xmlns:c15="http://schemas.microsoft.com/office/drawing/2012/chart" uri="{CE6537A1-D6FC-4f65-9D91-7224C49458BB}">
                  <c15:dlblFieldTable/>
                  <c15:showDataLabelsRange val="1"/>
                </c:ext>
              </c:extLst>
            </c:dLbl>
            <c:dLbl>
              <c:idx val="6"/>
              <c:tx>
                <c:rich>
                  <a:bodyPr/>
                  <a:lstStyle/>
                  <a:p>
                    <a:fld id="{2502FDDF-9AE8-479C-9D86-DEEA54ECA8EB}" type="CELLRANGE">
                      <a:rPr lang="fr-FR"/>
                      <a:pPr/>
                      <a:t>[PLAGECELL]</a:t>
                    </a:fld>
                    <a:endParaRPr lang="fr-FR"/>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layout>
                <c:manualLayout>
                  <c:x val="-0.13138898434659615"/>
                  <c:y val="-4.2619356124788199E-3"/>
                </c:manualLayout>
              </c:layout>
              <c:tx>
                <c:rich>
                  <a:bodyPr/>
                  <a:lstStyle/>
                  <a:p>
                    <a:fld id="{EB98993A-7162-4CEE-92F2-15A37298E8E8}" type="CELLRANGE">
                      <a:rPr lang="en-US"/>
                      <a:pPr/>
                      <a:t>[PLAGECELL]</a:t>
                    </a:fld>
                    <a:endParaRPr lang="fr-F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40FB-4B60-A509-ACDA57152766}"/>
                </c:ext>
                <c:ext xmlns:c15="http://schemas.microsoft.com/office/drawing/2012/chart" uri="{CE6537A1-D6FC-4f65-9D91-7224C49458BB}">
                  <c15:dlblFieldTable/>
                  <c15:showDataLabelsRange val="1"/>
                </c:ext>
              </c:extLst>
            </c:dLbl>
            <c:spPr>
              <a:noFill/>
              <a:ln>
                <a:noFill/>
              </a:ln>
              <a:effectLst/>
            </c:spPr>
            <c:dLblPos val="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xVal>
            <c:numRef>
              <c:f>'Figure 7 - part 1'!$B$3:$B$10</c:f>
              <c:numCache>
                <c:formatCode>0</c:formatCode>
                <c:ptCount val="8"/>
                <c:pt idx="0">
                  <c:v>51.187535626068779</c:v>
                </c:pt>
                <c:pt idx="1">
                  <c:v>54.0016501650165</c:v>
                </c:pt>
                <c:pt idx="2">
                  <c:v>57.294248354841471</c:v>
                </c:pt>
                <c:pt idx="3">
                  <c:v>59.635445261886467</c:v>
                </c:pt>
                <c:pt idx="4">
                  <c:v>63.4375</c:v>
                </c:pt>
                <c:pt idx="5">
                  <c:v>66.712328767123282</c:v>
                </c:pt>
                <c:pt idx="6">
                  <c:v>67.669302165692685</c:v>
                </c:pt>
                <c:pt idx="7">
                  <c:v>70.639219934994586</c:v>
                </c:pt>
              </c:numCache>
            </c:numRef>
          </c:xVal>
          <c:yVal>
            <c:numRef>
              <c:f>'Figure 7 - part 1'!$C$3:$C$10</c:f>
              <c:numCache>
                <c:formatCode>0</c:formatCode>
                <c:ptCount val="8"/>
                <c:pt idx="0">
                  <c:v>33.242614750000001</c:v>
                </c:pt>
                <c:pt idx="1">
                  <c:v>19.05142403</c:v>
                </c:pt>
                <c:pt idx="2">
                  <c:v>15.09577942</c:v>
                </c:pt>
                <c:pt idx="3">
                  <c:v>12.17229843</c:v>
                </c:pt>
                <c:pt idx="4">
                  <c:v>48.407493590000001</c:v>
                </c:pt>
                <c:pt idx="5">
                  <c:v>16.173063280000001</c:v>
                </c:pt>
                <c:pt idx="6">
                  <c:v>34.428939819999997</c:v>
                </c:pt>
                <c:pt idx="7">
                  <c:v>77.688583370000003</c:v>
                </c:pt>
              </c:numCache>
            </c:numRef>
          </c:yVal>
          <c:smooth val="0"/>
          <c:extLst xmlns:c16r2="http://schemas.microsoft.com/office/drawing/2015/06/chart">
            <c:ext xmlns:c16="http://schemas.microsoft.com/office/drawing/2014/chart" uri="{C3380CC4-5D6E-409C-BE32-E72D297353CC}">
              <c16:uniqueId val="{00000008-40FB-4B60-A509-ACDA57152766}"/>
            </c:ext>
            <c:ext xmlns:c15="http://schemas.microsoft.com/office/drawing/2012/chart" uri="{02D57815-91ED-43cb-92C2-25804820EDAC}">
              <c15:datalabelsRange>
                <c15:f>'Figure 7 - part 1'!$A$3:$A$10</c15:f>
                <c15:dlblRangeCache>
                  <c:ptCount val="8"/>
                  <c:pt idx="0">
                    <c:v>Somalie</c:v>
                  </c:pt>
                  <c:pt idx="1">
                    <c:v>Afghanistan</c:v>
                  </c:pt>
                  <c:pt idx="2">
                    <c:v>Iraq</c:v>
                  </c:pt>
                  <c:pt idx="3">
                    <c:v>Syrie</c:v>
                  </c:pt>
                  <c:pt idx="4">
                    <c:v>Nigeria</c:v>
                  </c:pt>
                  <c:pt idx="5">
                    <c:v>Iran</c:v>
                  </c:pt>
                  <c:pt idx="6">
                    <c:v>Bosnie-Herzégovine</c:v>
                  </c:pt>
                  <c:pt idx="7">
                    <c:v>Erythrée</c:v>
                  </c:pt>
                </c15:dlblRangeCache>
              </c15:datalabelsRange>
            </c:ext>
          </c:extLst>
        </c:ser>
        <c:dLbls>
          <c:dLblPos val="r"/>
          <c:showLegendKey val="0"/>
          <c:showVal val="1"/>
          <c:showCatName val="1"/>
          <c:showSerName val="0"/>
          <c:showPercent val="0"/>
          <c:showBubbleSize val="0"/>
        </c:dLbls>
        <c:axId val="154738248"/>
        <c:axId val="154738640"/>
      </c:scatterChart>
      <c:valAx>
        <c:axId val="154738248"/>
        <c:scaling>
          <c:orientation val="minMax"/>
          <c:max val="100"/>
        </c:scaling>
        <c:delete val="0"/>
        <c:axPos val="b"/>
        <c:majorGridlines>
          <c:spPr>
            <a:ln>
              <a:solidFill>
                <a:schemeClr val="bg1"/>
              </a:solidFill>
            </a:ln>
          </c:spPr>
        </c:majorGridlines>
        <c:title>
          <c:tx>
            <c:rich>
              <a:bodyPr/>
              <a:lstStyle/>
              <a:p>
                <a:pPr>
                  <a:defRPr/>
                </a:pPr>
                <a:r>
                  <a:rPr lang="en-GB"/>
                  <a:t>Taux d'activité des femmes en Suède</a:t>
                </a:r>
              </a:p>
            </c:rich>
          </c:tx>
          <c:overlay val="0"/>
        </c:title>
        <c:numFmt formatCode="0" sourceLinked="1"/>
        <c:majorTickMark val="none"/>
        <c:minorTickMark val="none"/>
        <c:tickLblPos val="nextTo"/>
        <c:crossAx val="154738640"/>
        <c:crosses val="autoZero"/>
        <c:crossBetween val="midCat"/>
      </c:valAx>
      <c:valAx>
        <c:axId val="154738640"/>
        <c:scaling>
          <c:orientation val="minMax"/>
          <c:max val="100"/>
        </c:scaling>
        <c:delete val="0"/>
        <c:axPos val="l"/>
        <c:majorGridlines>
          <c:spPr>
            <a:ln>
              <a:solidFill>
                <a:schemeClr val="bg1"/>
              </a:solidFill>
            </a:ln>
          </c:spPr>
        </c:majorGridlines>
        <c:title>
          <c:tx>
            <c:rich>
              <a:bodyPr/>
              <a:lstStyle/>
              <a:p>
                <a:pPr>
                  <a:defRPr/>
                </a:pPr>
                <a:r>
                  <a:rPr lang="en-GB"/>
                  <a:t>Taux d'activité des femmes dans le pays d'origine</a:t>
                </a:r>
              </a:p>
            </c:rich>
          </c:tx>
          <c:overlay val="0"/>
        </c:title>
        <c:numFmt formatCode="0" sourceLinked="1"/>
        <c:majorTickMark val="none"/>
        <c:minorTickMark val="none"/>
        <c:tickLblPos val="nextTo"/>
        <c:crossAx val="154738248"/>
        <c:crosses val="autoZero"/>
        <c:crossBetween val="midCat"/>
      </c:valAx>
      <c:spPr>
        <a:solidFill>
          <a:srgbClr val="EDF0F7"/>
        </a:solidFill>
      </c:spPr>
    </c:plotArea>
    <c:plotVisOnly val="1"/>
    <c:dispBlanksAs val="gap"/>
    <c:showDLblsOverMax val="0"/>
  </c:chart>
  <c:spPr>
    <a:ln>
      <a:noFill/>
    </a:ln>
  </c:spPr>
  <c:txPr>
    <a:bodyPr/>
    <a:lstStyle/>
    <a:p>
      <a:pPr>
        <a:defRPr sz="1300">
          <a:solidFill>
            <a:srgbClr val="000000"/>
          </a:solidFill>
          <a:latin typeface="Arial" panose="020B0604020202020204" pitchFamily="34" charset="0"/>
          <a:cs typeface="Arial" panose="020B0604020202020204" pitchFamily="34" charset="0"/>
        </a:defRPr>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878052940645289E-3"/>
          <c:y val="9.7414183217317069E-2"/>
          <c:w val="0.98901524338241931"/>
          <c:h val="0.89528262836588479"/>
        </c:manualLayout>
      </c:layout>
      <c:barChart>
        <c:barDir val="col"/>
        <c:grouping val="clustered"/>
        <c:varyColors val="0"/>
        <c:ser>
          <c:idx val="2"/>
          <c:order val="0"/>
          <c:tx>
            <c:strRef>
              <c:f>'g5-9'!$B$34</c:f>
              <c:strCache>
                <c:ptCount val="1"/>
                <c:pt idx="0">
                  <c:v>Nés à l'étranger</c:v>
                </c:pt>
              </c:strCache>
            </c:strRef>
          </c:tx>
          <c:spPr>
            <a:solidFill>
              <a:srgbClr val="4F81BD"/>
            </a:solidFill>
            <a:ln w="25400">
              <a:noFill/>
            </a:ln>
          </c:spPr>
          <c:invertIfNegative val="0"/>
          <c:dPt>
            <c:idx val="10"/>
            <c:invertIfNegative val="0"/>
            <c:bubble3D val="0"/>
            <c:spPr>
              <a:solidFill>
                <a:srgbClr val="FF0000"/>
              </a:solidFill>
              <a:ln w="25400">
                <a:noFill/>
              </a:ln>
            </c:spPr>
            <c:extLst xmlns:c16r2="http://schemas.microsoft.com/office/drawing/2015/06/chart">
              <c:ext xmlns:c16="http://schemas.microsoft.com/office/drawing/2014/chart" uri="{C3380CC4-5D6E-409C-BE32-E72D297353CC}">
                <c16:uniqueId val="{00000005-DBB4-4AC0-9A1C-DF6F9FE17E9B}"/>
              </c:ext>
            </c:extLst>
          </c:dPt>
          <c:dPt>
            <c:idx val="11"/>
            <c:invertIfNegative val="0"/>
            <c:bubble3D val="0"/>
            <c:extLst xmlns:c16r2="http://schemas.microsoft.com/office/drawing/2015/06/chart">
              <c:ext xmlns:c16="http://schemas.microsoft.com/office/drawing/2014/chart" uri="{C3380CC4-5D6E-409C-BE32-E72D297353CC}">
                <c16:uniqueId val="{00000000-DBB4-4AC0-9A1C-DF6F9FE17E9B}"/>
              </c:ext>
            </c:extLst>
          </c:dPt>
          <c:dPt>
            <c:idx val="12"/>
            <c:invertIfNegative val="0"/>
            <c:bubble3D val="0"/>
            <c:spPr>
              <a:blipFill dpi="0" rotWithShape="0">
                <a:blip xmlns:r="http://schemas.openxmlformats.org/officeDocument/2006/relationships" r:embed="rId1"/>
                <a:srcRect/>
                <a:tile tx="0" ty="0" sx="100000" sy="100000" flip="none" algn="tl"/>
              </a:blipFill>
              <a:ln w="25400">
                <a:noFill/>
              </a:ln>
            </c:spPr>
            <c:extLst xmlns:c16r2="http://schemas.microsoft.com/office/drawing/2015/06/chart">
              <c:ext xmlns:c16="http://schemas.microsoft.com/office/drawing/2014/chart" uri="{C3380CC4-5D6E-409C-BE32-E72D297353CC}">
                <c16:uniqueId val="{00000002-DBB4-4AC0-9A1C-DF6F9FE17E9B}"/>
              </c:ext>
            </c:extLst>
          </c:dPt>
          <c:cat>
            <c:strRef>
              <c:f>'g5-9'!$A$35:$A$59</c:f>
              <c:strCache>
                <c:ptCount val="25"/>
                <c:pt idx="0">
                  <c:v>Suède</c:v>
                </c:pt>
                <c:pt idx="1">
                  <c:v>Norvège</c:v>
                </c:pt>
                <c:pt idx="2">
                  <c:v>Finlande</c:v>
                </c:pt>
                <c:pt idx="3">
                  <c:v>Irlande</c:v>
                </c:pt>
                <c:pt idx="4">
                  <c:v>Danemark</c:v>
                </c:pt>
                <c:pt idx="5">
                  <c:v>Portugal</c:v>
                </c:pt>
                <c:pt idx="6">
                  <c:v>Pays-Bas</c:v>
                </c:pt>
                <c:pt idx="7">
                  <c:v>Slovénie</c:v>
                </c:pt>
                <c:pt idx="8">
                  <c:v>Royaume-Uni</c:v>
                </c:pt>
                <c:pt idx="9">
                  <c:v>Autriche</c:v>
                </c:pt>
                <c:pt idx="10">
                  <c:v>France</c:v>
                </c:pt>
                <c:pt idx="11">
                  <c:v>Suisse</c:v>
                </c:pt>
                <c:pt idx="12">
                  <c:v>Total UE (26)</c:v>
                </c:pt>
                <c:pt idx="13">
                  <c:v>Allemagne</c:v>
                </c:pt>
                <c:pt idx="14">
                  <c:v>Espagne</c:v>
                </c:pt>
                <c:pt idx="15">
                  <c:v>Belgique</c:v>
                </c:pt>
                <c:pt idx="16">
                  <c:v>Lettonie</c:v>
                </c:pt>
                <c:pt idx="17">
                  <c:v>Estonie</c:v>
                </c:pt>
                <c:pt idx="18">
                  <c:v>Israël</c:v>
                </c:pt>
                <c:pt idx="19">
                  <c:v>Lituanie</c:v>
                </c:pt>
                <c:pt idx="20">
                  <c:v>République tchèque</c:v>
                </c:pt>
                <c:pt idx="21">
                  <c:v>Italie</c:v>
                </c:pt>
                <c:pt idx="22">
                  <c:v>République slovaque</c:v>
                </c:pt>
                <c:pt idx="23">
                  <c:v>Hongrie</c:v>
                </c:pt>
                <c:pt idx="24">
                  <c:v>Grèce</c:v>
                </c:pt>
              </c:strCache>
            </c:strRef>
          </c:cat>
          <c:val>
            <c:numRef>
              <c:f>'g5-9'!$B$35:$B$59</c:f>
              <c:numCache>
                <c:formatCode>#,##0.0</c:formatCode>
                <c:ptCount val="25"/>
                <c:pt idx="0">
                  <c:v>8.9286902603613001</c:v>
                </c:pt>
                <c:pt idx="1">
                  <c:v>10.15898644350384</c:v>
                </c:pt>
                <c:pt idx="2">
                  <c:v>11.6751269035533</c:v>
                </c:pt>
                <c:pt idx="3">
                  <c:v>12.629412262037285</c:v>
                </c:pt>
                <c:pt idx="4">
                  <c:v>13.705583756345177</c:v>
                </c:pt>
                <c:pt idx="5">
                  <c:v>14.010774887565988</c:v>
                </c:pt>
                <c:pt idx="6">
                  <c:v>14.575758666618668</c:v>
                </c:pt>
                <c:pt idx="7">
                  <c:v>17.816091954022987</c:v>
                </c:pt>
                <c:pt idx="8">
                  <c:v>18.839889577677646</c:v>
                </c:pt>
                <c:pt idx="9">
                  <c:v>18.940403632279775</c:v>
                </c:pt>
                <c:pt idx="10">
                  <c:v>19.14701818434667</c:v>
                </c:pt>
                <c:pt idx="11">
                  <c:v>20.432993181231598</c:v>
                </c:pt>
                <c:pt idx="12">
                  <c:v>21.681367433490738</c:v>
                </c:pt>
                <c:pt idx="13">
                  <c:v>22.568374094343614</c:v>
                </c:pt>
                <c:pt idx="14">
                  <c:v>22.823559776093415</c:v>
                </c:pt>
                <c:pt idx="15">
                  <c:v>23.213958060320039</c:v>
                </c:pt>
                <c:pt idx="16">
                  <c:v>23.797603634530461</c:v>
                </c:pt>
                <c:pt idx="17">
                  <c:v>26.448379775842575</c:v>
                </c:pt>
                <c:pt idx="18">
                  <c:v>26.976958635660946</c:v>
                </c:pt>
                <c:pt idx="19">
                  <c:v>28.840821312575731</c:v>
                </c:pt>
                <c:pt idx="20">
                  <c:v>33.433525539212944</c:v>
                </c:pt>
                <c:pt idx="21">
                  <c:v>37.084980696755572</c:v>
                </c:pt>
                <c:pt idx="22">
                  <c:v>37.309171515523985</c:v>
                </c:pt>
                <c:pt idx="23">
                  <c:v>41.139831569748495</c:v>
                </c:pt>
                <c:pt idx="24">
                  <c:v>52.697981739211841</c:v>
                </c:pt>
              </c:numCache>
            </c:numRef>
          </c:val>
          <c:extLst xmlns:c16r2="http://schemas.microsoft.com/office/drawing/2015/06/chart">
            <c:ext xmlns:c16="http://schemas.microsoft.com/office/drawing/2014/chart" uri="{C3380CC4-5D6E-409C-BE32-E72D297353CC}">
              <c16:uniqueId val="{00000003-DBB4-4AC0-9A1C-DF6F9FE17E9B}"/>
            </c:ext>
          </c:extLst>
        </c:ser>
        <c:ser>
          <c:idx val="0"/>
          <c:order val="1"/>
          <c:tx>
            <c:strRef>
              <c:f>'g5-9'!$C$34</c:f>
              <c:strCache>
                <c:ptCount val="1"/>
                <c:pt idx="0">
                  <c:v>Nés dans le pays</c:v>
                </c:pt>
              </c:strCache>
            </c:strRef>
          </c:tx>
          <c:spPr>
            <a:noFill/>
            <a:ln w="3175">
              <a:solidFill>
                <a:srgbClr val="000000"/>
              </a:solidFill>
              <a:prstDash val="solid"/>
            </a:ln>
          </c:spPr>
          <c:invertIfNegative val="0"/>
          <c:cat>
            <c:strRef>
              <c:f>'g5-9'!$A$35:$A$59</c:f>
              <c:strCache>
                <c:ptCount val="25"/>
                <c:pt idx="0">
                  <c:v>Suède</c:v>
                </c:pt>
                <c:pt idx="1">
                  <c:v>Norvège</c:v>
                </c:pt>
                <c:pt idx="2">
                  <c:v>Finlande</c:v>
                </c:pt>
                <c:pt idx="3">
                  <c:v>Irlande</c:v>
                </c:pt>
                <c:pt idx="4">
                  <c:v>Danemark</c:v>
                </c:pt>
                <c:pt idx="5">
                  <c:v>Portugal</c:v>
                </c:pt>
                <c:pt idx="6">
                  <c:v>Pays-Bas</c:v>
                </c:pt>
                <c:pt idx="7">
                  <c:v>Slovénie</c:v>
                </c:pt>
                <c:pt idx="8">
                  <c:v>Royaume-Uni</c:v>
                </c:pt>
                <c:pt idx="9">
                  <c:v>Autriche</c:v>
                </c:pt>
                <c:pt idx="10">
                  <c:v>France</c:v>
                </c:pt>
                <c:pt idx="11">
                  <c:v>Suisse</c:v>
                </c:pt>
                <c:pt idx="12">
                  <c:v>Total UE (26)</c:v>
                </c:pt>
                <c:pt idx="13">
                  <c:v>Allemagne</c:v>
                </c:pt>
                <c:pt idx="14">
                  <c:v>Espagne</c:v>
                </c:pt>
                <c:pt idx="15">
                  <c:v>Belgique</c:v>
                </c:pt>
                <c:pt idx="16">
                  <c:v>Lettonie</c:v>
                </c:pt>
                <c:pt idx="17">
                  <c:v>Estonie</c:v>
                </c:pt>
                <c:pt idx="18">
                  <c:v>Israël</c:v>
                </c:pt>
                <c:pt idx="19">
                  <c:v>Lituanie</c:v>
                </c:pt>
                <c:pt idx="20">
                  <c:v>République tchèque</c:v>
                </c:pt>
                <c:pt idx="21">
                  <c:v>Italie</c:v>
                </c:pt>
                <c:pt idx="22">
                  <c:v>République slovaque</c:v>
                </c:pt>
                <c:pt idx="23">
                  <c:v>Hongrie</c:v>
                </c:pt>
                <c:pt idx="24">
                  <c:v>Grèce</c:v>
                </c:pt>
              </c:strCache>
            </c:strRef>
          </c:cat>
          <c:val>
            <c:numRef>
              <c:f>'g5-9'!$C$35:$C$59</c:f>
              <c:numCache>
                <c:formatCode>#,##0.0</c:formatCode>
                <c:ptCount val="25"/>
                <c:pt idx="0">
                  <c:v>2.6390162438264775</c:v>
                </c:pt>
                <c:pt idx="1">
                  <c:v>3.6030300609611734</c:v>
                </c:pt>
                <c:pt idx="2">
                  <c:v>6.0197197716658017</c:v>
                </c:pt>
                <c:pt idx="3">
                  <c:v>9.1275987274005033</c:v>
                </c:pt>
                <c:pt idx="4">
                  <c:v>3.2290615539858729</c:v>
                </c:pt>
                <c:pt idx="5">
                  <c:v>22.591551496297498</c:v>
                </c:pt>
                <c:pt idx="6">
                  <c:v>9.7107484937782989</c:v>
                </c:pt>
                <c:pt idx="7">
                  <c:v>13.211212878157092</c:v>
                </c:pt>
                <c:pt idx="8">
                  <c:v>11.243998267246534</c:v>
                </c:pt>
                <c:pt idx="9">
                  <c:v>13.396764172347233</c:v>
                </c:pt>
                <c:pt idx="10">
                  <c:v>12.463920939546155</c:v>
                </c:pt>
                <c:pt idx="11">
                  <c:v>15.59090560922491</c:v>
                </c:pt>
                <c:pt idx="12">
                  <c:v>15.831729498266393</c:v>
                </c:pt>
                <c:pt idx="13">
                  <c:v>10.665030136377089</c:v>
                </c:pt>
                <c:pt idx="14">
                  <c:v>12.737907816933326</c:v>
                </c:pt>
                <c:pt idx="15">
                  <c:v>13.883913027146479</c:v>
                </c:pt>
                <c:pt idx="16">
                  <c:v>18.822470734962291</c:v>
                </c:pt>
                <c:pt idx="17">
                  <c:v>16.343953145037929</c:v>
                </c:pt>
                <c:pt idx="18">
                  <c:v>24.702226544257275</c:v>
                </c:pt>
                <c:pt idx="19">
                  <c:v>21.152705226467287</c:v>
                </c:pt>
                <c:pt idx="20">
                  <c:v>23.219696518669437</c:v>
                </c:pt>
                <c:pt idx="21">
                  <c:v>20.01357309653995</c:v>
                </c:pt>
                <c:pt idx="22">
                  <c:v>30.943064565128552</c:v>
                </c:pt>
                <c:pt idx="23">
                  <c:v>40.399773019080634</c:v>
                </c:pt>
                <c:pt idx="24">
                  <c:v>43.915972455758492</c:v>
                </c:pt>
              </c:numCache>
            </c:numRef>
          </c:val>
          <c:extLst xmlns:c16r2="http://schemas.microsoft.com/office/drawing/2015/06/chart">
            <c:ext xmlns:c16="http://schemas.microsoft.com/office/drawing/2014/chart" uri="{C3380CC4-5D6E-409C-BE32-E72D297353CC}">
              <c16:uniqueId val="{00000004-DBB4-4AC0-9A1C-DF6F9FE17E9B}"/>
            </c:ext>
          </c:extLst>
        </c:ser>
        <c:dLbls>
          <c:showLegendKey val="0"/>
          <c:showVal val="0"/>
          <c:showCatName val="0"/>
          <c:showSerName val="0"/>
          <c:showPercent val="0"/>
          <c:showBubbleSize val="0"/>
        </c:dLbls>
        <c:gapWidth val="150"/>
        <c:overlap val="100"/>
        <c:axId val="154739424"/>
        <c:axId val="154739816"/>
      </c:barChart>
      <c:catAx>
        <c:axId val="154739424"/>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c:spPr>
        <c:txPr>
          <a:bodyPr rot="-2700000" vert="horz"/>
          <a:lstStyle/>
          <a:p>
            <a:pPr>
              <a:defRPr/>
            </a:pPr>
            <a:endParaRPr lang="fr-FR"/>
          </a:p>
        </c:txPr>
        <c:crossAx val="154739816"/>
        <c:crosses val="autoZero"/>
        <c:auto val="1"/>
        <c:lblAlgn val="ctr"/>
        <c:lblOffset val="0"/>
        <c:tickLblSkip val="1"/>
        <c:noMultiLvlLbl val="0"/>
      </c:catAx>
      <c:valAx>
        <c:axId val="154739816"/>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c:spPr>
        <c:txPr>
          <a:bodyPr rot="0" vert="horz"/>
          <a:lstStyle/>
          <a:p>
            <a:pPr>
              <a:defRPr/>
            </a:pPr>
            <a:endParaRPr lang="fr-FR"/>
          </a:p>
        </c:txPr>
        <c:crossAx val="154739424"/>
        <c:crosses val="autoZero"/>
        <c:crossBetween val="between"/>
      </c:valAx>
      <c:spPr>
        <a:solidFill>
          <a:srgbClr val="F4FFFF"/>
        </a:solidFill>
        <a:ln w="9525">
          <a:solidFill>
            <a:srgbClr val="000000"/>
          </a:solidFill>
        </a:ln>
      </c:spPr>
    </c:plotArea>
    <c:legend>
      <c:legendPos val="r"/>
      <c:layout>
        <c:manualLayout>
          <c:xMode val="edge"/>
          <c:yMode val="edge"/>
          <c:x val="4.4715506324507652E-2"/>
          <c:y val="1.7738378406469139E-2"/>
          <c:w val="0.93089554075565928"/>
          <c:h val="5.321513521940742E-2"/>
        </c:manualLayout>
      </c:layout>
      <c:overlay val="1"/>
      <c:spPr>
        <a:solidFill>
          <a:srgbClr val="EAEAEA"/>
        </a:solidFill>
        <a:ln>
          <a:noFill/>
        </a:ln>
      </c:spPr>
    </c:legend>
    <c:plotVisOnly val="1"/>
    <c:dispBlanksAs val="gap"/>
    <c:showDLblsOverMax val="1"/>
  </c:chart>
  <c:spPr>
    <a:noFill/>
    <a:ln>
      <a:noFill/>
    </a:ln>
  </c:spPr>
  <c:txPr>
    <a:bodyPr/>
    <a:lstStyle/>
    <a:p>
      <a:pPr>
        <a:defRPr sz="1400" b="0" i="0" u="none" strike="noStrike" baseline="0">
          <a:solidFill>
            <a:srgbClr val="000000"/>
          </a:solidFill>
          <a:latin typeface="Arial Narrow"/>
          <a:ea typeface="Arial Narrow"/>
          <a:cs typeface="Arial Narrow"/>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0.03401</cdr:x>
      <cdr:y>0.33491</cdr:y>
    </cdr:from>
    <cdr:to>
      <cdr:x>0.98598</cdr:x>
      <cdr:y>0.3422</cdr:y>
    </cdr:to>
    <cdr:cxnSp macro="">
      <cdr:nvCxnSpPr>
        <cdr:cNvPr id="15" name="xlamRefLine"/>
        <cdr:cNvCxnSpPr/>
      </cdr:nvCxnSpPr>
      <cdr:spPr>
        <a:xfrm xmlns:a="http://schemas.openxmlformats.org/drawingml/2006/main" flipV="1">
          <a:off x="291398" y="1440160"/>
          <a:ext cx="8157385" cy="31348"/>
        </a:xfrm>
        <a:prstGeom xmlns:a="http://schemas.openxmlformats.org/drawingml/2006/main" prst="line">
          <a:avLst/>
        </a:prstGeom>
        <a:ln xmlns:a="http://schemas.openxmlformats.org/drawingml/2006/main" w="25400"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0.16091</cdr:x>
      <cdr:y>0.0519</cdr:y>
    </cdr:from>
    <cdr:to>
      <cdr:x>0.95028</cdr:x>
      <cdr:y>0.81139</cdr:y>
    </cdr:to>
    <cdr:cxnSp macro="">
      <cdr:nvCxnSpPr>
        <cdr:cNvPr id="3" name="Straight Connector 2"/>
        <cdr:cNvCxnSpPr/>
      </cdr:nvCxnSpPr>
      <cdr:spPr>
        <a:xfrm xmlns:a="http://schemas.openxmlformats.org/drawingml/2006/main" flipV="1">
          <a:off x="807720" y="156210"/>
          <a:ext cx="3962400" cy="228600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wrap="square" lIns="91421" tIns="45711" rIns="91421" bIns="45711"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49955" y="0"/>
            <a:ext cx="2946135" cy="496015"/>
          </a:xfrm>
          <a:prstGeom prst="rect">
            <a:avLst/>
          </a:prstGeom>
        </p:spPr>
        <p:txBody>
          <a:bodyPr vert="horz" wrap="square" lIns="91421" tIns="45711" rIns="91421" bIns="45711" numCol="1" anchor="t" anchorCtr="0" compatLnSpc="1">
            <a:prstTxWarp prst="textNoShape">
              <a:avLst/>
            </a:prstTxWarp>
          </a:bodyPr>
          <a:lstStyle>
            <a:lvl1pPr algn="r">
              <a:defRPr sz="1200">
                <a:latin typeface="Calibri" pitchFamily="34" charset="0"/>
                <a:cs typeface="Arial" pitchFamily="34" charset="0"/>
              </a:defRPr>
            </a:lvl1pPr>
          </a:lstStyle>
          <a:p>
            <a:pPr>
              <a:defRPr/>
            </a:pPr>
            <a:fld id="{DFB3B071-A9E3-42CC-9060-D754BF428E47}" type="datetimeFigureOut">
              <a:rPr lang="en-US"/>
              <a:pPr>
                <a:defRPr/>
              </a:pPr>
              <a:t>2/5/2020</a:t>
            </a:fld>
            <a:endParaRPr lang="en-US"/>
          </a:p>
        </p:txBody>
      </p:sp>
      <p:sp>
        <p:nvSpPr>
          <p:cNvPr id="4" name="Footer Placeholder 3"/>
          <p:cNvSpPr>
            <a:spLocks noGrp="1"/>
          </p:cNvSpPr>
          <p:nvPr>
            <p:ph type="ftr" sz="quarter" idx="2"/>
          </p:nvPr>
        </p:nvSpPr>
        <p:spPr>
          <a:xfrm>
            <a:off x="0" y="9429039"/>
            <a:ext cx="2946135" cy="496015"/>
          </a:xfrm>
          <a:prstGeom prst="rect">
            <a:avLst/>
          </a:prstGeom>
        </p:spPr>
        <p:txBody>
          <a:bodyPr vert="horz" wrap="square" lIns="91421" tIns="45711" rIns="91421" bIns="45711"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wrap="square" lIns="91421" tIns="45711" rIns="91421" bIns="45711" numCol="1" anchor="b" anchorCtr="0" compatLnSpc="1">
            <a:prstTxWarp prst="textNoShape">
              <a:avLst/>
            </a:prstTxWarp>
          </a:bodyPr>
          <a:lstStyle>
            <a:lvl1pPr algn="r">
              <a:defRPr sz="1200">
                <a:latin typeface="Calibri" pitchFamily="34" charset="0"/>
                <a:cs typeface="Arial" pitchFamily="34" charset="0"/>
              </a:defRPr>
            </a:lvl1pPr>
          </a:lstStyle>
          <a:p>
            <a:pPr>
              <a:defRPr/>
            </a:pPr>
            <a:fld id="{E37CD298-F1B5-4426-9EEF-6DCBE6E8DB46}" type="slidenum">
              <a:rPr lang="en-US"/>
              <a:pPr>
                <a:defRPr/>
              </a:pPr>
              <a:t>‹N°›</a:t>
            </a:fld>
            <a:endParaRPr lang="en-US"/>
          </a:p>
        </p:txBody>
      </p:sp>
    </p:spTree>
    <p:extLst>
      <p:ext uri="{BB962C8B-B14F-4D97-AF65-F5344CB8AC3E}">
        <p14:creationId xmlns:p14="http://schemas.microsoft.com/office/powerpoint/2010/main" val="3195997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wrap="square" lIns="91421" tIns="45711" rIns="91421" bIns="45711"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49955" y="0"/>
            <a:ext cx="2946135" cy="496015"/>
          </a:xfrm>
          <a:prstGeom prst="rect">
            <a:avLst/>
          </a:prstGeom>
        </p:spPr>
        <p:txBody>
          <a:bodyPr vert="horz" wrap="square" lIns="91421" tIns="45711" rIns="91421" bIns="45711" numCol="1" anchor="t" anchorCtr="0" compatLnSpc="1">
            <a:prstTxWarp prst="textNoShape">
              <a:avLst/>
            </a:prstTxWarp>
          </a:bodyPr>
          <a:lstStyle>
            <a:lvl1pPr algn="r">
              <a:defRPr sz="1200">
                <a:latin typeface="Arial" pitchFamily="34" charset="0"/>
                <a:cs typeface="Arial" pitchFamily="34" charset="0"/>
              </a:defRPr>
            </a:lvl1pPr>
          </a:lstStyle>
          <a:p>
            <a:pPr>
              <a:defRPr/>
            </a:pPr>
            <a:fld id="{03A956CD-0F27-414E-9B33-5ED634BDE878}" type="datetimeFigureOut">
              <a:rPr lang="en-US"/>
              <a:pPr>
                <a:defRPr/>
              </a:pPr>
              <a:t>2/5/2020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1" tIns="45711" rIns="91421" bIns="45711" rtlCol="0" anchor="ctr"/>
          <a:lstStyle/>
          <a:p>
            <a:pPr lvl="0"/>
            <a:endParaRPr lang="en-US" noProof="0" smtClean="0"/>
          </a:p>
        </p:txBody>
      </p:sp>
      <p:sp>
        <p:nvSpPr>
          <p:cNvPr id="5" name="Notes Placeholder 4"/>
          <p:cNvSpPr>
            <a:spLocks noGrp="1"/>
          </p:cNvSpPr>
          <p:nvPr>
            <p:ph type="body" sz="quarter" idx="3"/>
          </p:nvPr>
        </p:nvSpPr>
        <p:spPr>
          <a:xfrm>
            <a:off x="680244" y="4716105"/>
            <a:ext cx="5437188" cy="4465719"/>
          </a:xfrm>
          <a:prstGeom prst="rect">
            <a:avLst/>
          </a:prstGeom>
        </p:spPr>
        <p:txBody>
          <a:bodyPr vert="horz" lIns="91421" tIns="45711" rIns="91421" bIns="457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039"/>
            <a:ext cx="2946135" cy="496015"/>
          </a:xfrm>
          <a:prstGeom prst="rect">
            <a:avLst/>
          </a:prstGeom>
        </p:spPr>
        <p:txBody>
          <a:bodyPr vert="horz" wrap="square" lIns="91421" tIns="45711" rIns="91421" bIns="45711"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49955" y="9429039"/>
            <a:ext cx="2946135" cy="496015"/>
          </a:xfrm>
          <a:prstGeom prst="rect">
            <a:avLst/>
          </a:prstGeom>
        </p:spPr>
        <p:txBody>
          <a:bodyPr vert="horz" wrap="square" lIns="91421" tIns="45711" rIns="91421" bIns="45711" numCol="1" anchor="b" anchorCtr="0" compatLnSpc="1">
            <a:prstTxWarp prst="textNoShape">
              <a:avLst/>
            </a:prstTxWarp>
          </a:bodyPr>
          <a:lstStyle>
            <a:lvl1pPr algn="r">
              <a:defRPr sz="1200">
                <a:latin typeface="Arial" pitchFamily="34" charset="0"/>
                <a:cs typeface="Arial" pitchFamily="34" charset="0"/>
              </a:defRPr>
            </a:lvl1pPr>
          </a:lstStyle>
          <a:p>
            <a:pPr>
              <a:defRPr/>
            </a:pPr>
            <a:fld id="{108D21DB-43BA-4AE1-BFCA-28B099ABF497}" type="slidenum">
              <a:rPr lang="en-US"/>
              <a:pPr>
                <a:defRPr/>
              </a:pPr>
              <a:t>‹N°›</a:t>
            </a:fld>
            <a:endParaRPr lang="en-US"/>
          </a:p>
        </p:txBody>
      </p:sp>
    </p:spTree>
    <p:extLst>
      <p:ext uri="{BB962C8B-B14F-4D97-AF65-F5344CB8AC3E}">
        <p14:creationId xmlns:p14="http://schemas.microsoft.com/office/powerpoint/2010/main" val="3543258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1</a:t>
            </a:fld>
            <a:endParaRPr lang="en-US"/>
          </a:p>
        </p:txBody>
      </p:sp>
    </p:spTree>
    <p:extLst>
      <p:ext uri="{BB962C8B-B14F-4D97-AF65-F5344CB8AC3E}">
        <p14:creationId xmlns:p14="http://schemas.microsoft.com/office/powerpoint/2010/main" val="109958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24CE2AA-9086-45B4-A304-A78FC6E1408B}" type="slidenum">
              <a:rPr lang="en-US" smtClean="0"/>
              <a:pPr/>
              <a:t>10</a:t>
            </a:fld>
            <a:endParaRPr lang="en-US"/>
          </a:p>
        </p:txBody>
      </p:sp>
    </p:spTree>
    <p:extLst>
      <p:ext uri="{BB962C8B-B14F-4D97-AF65-F5344CB8AC3E}">
        <p14:creationId xmlns:p14="http://schemas.microsoft.com/office/powerpoint/2010/main" val="842320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11</a:t>
            </a:fld>
            <a:endParaRPr lang="en-US"/>
          </a:p>
        </p:txBody>
      </p:sp>
      <p:sp>
        <p:nvSpPr>
          <p:cNvPr id="5" name="Notes Placeholder 2"/>
          <p:cNvSpPr>
            <a:spLocks noGrp="1"/>
          </p:cNvSpPr>
          <p:nvPr>
            <p:ph type="body" idx="3"/>
          </p:nvPr>
        </p:nvSpPr>
        <p:spPr>
          <a:xfrm>
            <a:off x="593801" y="4603911"/>
            <a:ext cx="5681997" cy="5031709"/>
          </a:xfrm>
        </p:spPr>
        <p:txBody>
          <a:bodyPr>
            <a:normAutofit/>
          </a:bodyPr>
          <a:lstStyle/>
          <a:p>
            <a:endParaRPr lang="en-GB" b="1" dirty="0"/>
          </a:p>
        </p:txBody>
      </p:sp>
    </p:spTree>
    <p:extLst>
      <p:ext uri="{BB962C8B-B14F-4D97-AF65-F5344CB8AC3E}">
        <p14:creationId xmlns:p14="http://schemas.microsoft.com/office/powerpoint/2010/main" val="417806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12</a:t>
            </a:fld>
            <a:endParaRPr lang="en-US"/>
          </a:p>
        </p:txBody>
      </p:sp>
      <p:sp>
        <p:nvSpPr>
          <p:cNvPr id="5" name="Notes Placeholder 2"/>
          <p:cNvSpPr>
            <a:spLocks noGrp="1"/>
          </p:cNvSpPr>
          <p:nvPr>
            <p:ph type="body" idx="1"/>
          </p:nvPr>
        </p:nvSpPr>
        <p:spPr/>
        <p:txBody>
          <a:bodyPr/>
          <a:lstStyle/>
          <a:p>
            <a:pPr algn="just"/>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18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08D21DB-43BA-4AE1-BFCA-28B099ABF497}" type="slidenum">
              <a:rPr lang="en-US" smtClean="0"/>
              <a:pPr>
                <a:defRPr/>
              </a:pPr>
              <a:t>13</a:t>
            </a:fld>
            <a:endParaRPr lang="en-US"/>
          </a:p>
        </p:txBody>
      </p:sp>
    </p:spTree>
    <p:extLst>
      <p:ext uri="{BB962C8B-B14F-4D97-AF65-F5344CB8AC3E}">
        <p14:creationId xmlns:p14="http://schemas.microsoft.com/office/powerpoint/2010/main" val="9380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2</a:t>
            </a:fld>
            <a:endParaRPr lang="en-US"/>
          </a:p>
        </p:txBody>
      </p:sp>
    </p:spTree>
    <p:extLst>
      <p:ext uri="{BB962C8B-B14F-4D97-AF65-F5344CB8AC3E}">
        <p14:creationId xmlns:p14="http://schemas.microsoft.com/office/powerpoint/2010/main" val="954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3</a:t>
            </a:fld>
            <a:endParaRPr lang="en-US"/>
          </a:p>
        </p:txBody>
      </p:sp>
    </p:spTree>
    <p:extLst>
      <p:ext uri="{BB962C8B-B14F-4D97-AF65-F5344CB8AC3E}">
        <p14:creationId xmlns:p14="http://schemas.microsoft.com/office/powerpoint/2010/main" val="414088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7649" y="4747675"/>
            <a:ext cx="5437188" cy="4465719"/>
          </a:xfrm>
        </p:spPr>
        <p:txBody>
          <a:bodyPr/>
          <a:lstStyle/>
          <a:p>
            <a:pPr algn="just"/>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4</a:t>
            </a:fld>
            <a:endParaRPr lang="en-US"/>
          </a:p>
        </p:txBody>
      </p:sp>
    </p:spTree>
    <p:extLst>
      <p:ext uri="{BB962C8B-B14F-4D97-AF65-F5344CB8AC3E}">
        <p14:creationId xmlns:p14="http://schemas.microsoft.com/office/powerpoint/2010/main" val="318812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5</a:t>
            </a:fld>
            <a:endParaRPr lang="en-US"/>
          </a:p>
        </p:txBody>
      </p:sp>
      <p:sp>
        <p:nvSpPr>
          <p:cNvPr id="5" name="Notes Placeholder 2"/>
          <p:cNvSpPr>
            <a:spLocks noGrp="1"/>
          </p:cNvSpPr>
          <p:nvPr>
            <p:ph type="body" idx="1"/>
          </p:nvPr>
        </p:nvSpPr>
        <p:spPr/>
        <p:txBody>
          <a:bodyPr>
            <a:noAutofit/>
          </a:bodyPr>
          <a:lstStyle/>
          <a:p>
            <a:pPr algn="just"/>
            <a:endParaRPr lang="de-CH"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09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6</a:t>
            </a:fld>
            <a:endParaRPr lang="en-US"/>
          </a:p>
        </p:txBody>
      </p:sp>
    </p:spTree>
    <p:extLst>
      <p:ext uri="{BB962C8B-B14F-4D97-AF65-F5344CB8AC3E}">
        <p14:creationId xmlns:p14="http://schemas.microsoft.com/office/powerpoint/2010/main" val="80394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7</a:t>
            </a:fld>
            <a:endParaRPr lang="en-US"/>
          </a:p>
        </p:txBody>
      </p:sp>
      <p:sp>
        <p:nvSpPr>
          <p:cNvPr id="5" name="Notes Placeholder 2"/>
          <p:cNvSpPr>
            <a:spLocks noGrp="1"/>
          </p:cNvSpPr>
          <p:nvPr>
            <p:ph type="body" idx="3"/>
          </p:nvPr>
        </p:nvSpPr>
        <p:spPr>
          <a:xfrm>
            <a:off x="593801" y="4603911"/>
            <a:ext cx="5681997" cy="5031709"/>
          </a:xfrm>
        </p:spPr>
        <p:txBody>
          <a:bodyPr>
            <a:normAutofit/>
          </a:bodyPr>
          <a:lstStyle/>
          <a:p>
            <a:endParaRPr lang="en-GB" b="1" dirty="0"/>
          </a:p>
        </p:txBody>
      </p:sp>
    </p:spTree>
    <p:extLst>
      <p:ext uri="{BB962C8B-B14F-4D97-AF65-F5344CB8AC3E}">
        <p14:creationId xmlns:p14="http://schemas.microsoft.com/office/powerpoint/2010/main" val="415570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8</a:t>
            </a:fld>
            <a:endParaRPr lang="en-US"/>
          </a:p>
        </p:txBody>
      </p:sp>
    </p:spTree>
    <p:extLst>
      <p:ext uri="{BB962C8B-B14F-4D97-AF65-F5344CB8AC3E}">
        <p14:creationId xmlns:p14="http://schemas.microsoft.com/office/powerpoint/2010/main" val="122269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08D21DB-43BA-4AE1-BFCA-28B099ABF497}" type="slidenum">
              <a:rPr lang="en-US" smtClean="0"/>
              <a:pPr>
                <a:defRPr/>
              </a:pPr>
              <a:t>9</a:t>
            </a:fld>
            <a:endParaRPr lang="en-US"/>
          </a:p>
        </p:txBody>
      </p:sp>
    </p:spTree>
    <p:extLst>
      <p:ext uri="{BB962C8B-B14F-4D97-AF65-F5344CB8AC3E}">
        <p14:creationId xmlns:p14="http://schemas.microsoft.com/office/powerpoint/2010/main" val="2137794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10.xml"/><Relationship Id="rId4" Type="http://schemas.openxmlformats.org/officeDocument/2006/relationships/image" Target="../media/image19.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_EN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623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smtClean="0">
                <a:solidFill>
                  <a:srgbClr val="786455"/>
                </a:solidFill>
              </a:defRPr>
            </a:lvl1pPr>
          </a:lstStyle>
          <a:p>
            <a:pPr>
              <a:defRPr/>
            </a:pPr>
            <a:fld id="{E814AFD0-866E-4BF5-A82C-174F57B7EC73}" type="datetime1">
              <a:rPr lang="en-US"/>
              <a:pPr>
                <a:defRPr/>
              </a:pPr>
              <a:t>2/5/2020</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9B51E29-60D4-48AE-AA40-66A0271C36CD}" type="slidenum">
              <a:rPr lang="en-US"/>
              <a:pPr>
                <a:defRPr/>
              </a:pPr>
              <a:t>‹N°›</a:t>
            </a:fld>
            <a:endParaRPr lang="en-US"/>
          </a:p>
        </p:txBody>
      </p:sp>
    </p:spTree>
    <p:extLst>
      <p:ext uri="{BB962C8B-B14F-4D97-AF65-F5344CB8AC3E}">
        <p14:creationId xmlns:p14="http://schemas.microsoft.com/office/powerpoint/2010/main" val="315626662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02D0D53-BD71-4889-A651-D61A5E9F4FAF}"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D0E504-E1F6-4028-A1E7-A6931231A463}" type="slidenum">
              <a:rPr lang="en-US"/>
              <a:pPr>
                <a:defRPr/>
              </a:pPr>
              <a:t>‹N°›</a:t>
            </a:fld>
            <a:endParaRPr lang="en-US"/>
          </a:p>
        </p:txBody>
      </p:sp>
    </p:spTree>
    <p:extLst>
      <p:ext uri="{BB962C8B-B14F-4D97-AF65-F5344CB8AC3E}">
        <p14:creationId xmlns:p14="http://schemas.microsoft.com/office/powerpoint/2010/main" val="3805252450"/>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D3859F6-3338-4CE4-82E8-978D674921A0}"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37875-CA18-4E3C-82AD-CBCD0D080136}" type="slidenum">
              <a:rPr lang="en-US"/>
              <a:pPr>
                <a:defRPr/>
              </a:pPr>
              <a:t>‹N°›</a:t>
            </a:fld>
            <a:endParaRPr lang="en-US"/>
          </a:p>
        </p:txBody>
      </p:sp>
    </p:spTree>
    <p:extLst>
      <p:ext uri="{BB962C8B-B14F-4D97-AF65-F5344CB8AC3E}">
        <p14:creationId xmlns:p14="http://schemas.microsoft.com/office/powerpoint/2010/main" val="2785878217"/>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1E2F6F7A-5636-4A60-8271-E38DDD82404D}" type="datetime1">
              <a:rPr lang="en-US" smtClean="0"/>
              <a:pPr>
                <a:defRPr/>
              </a:pPr>
              <a:t>2/5/2020</a:t>
            </a:fld>
            <a:endParaRPr lang="en-US"/>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timing>
    <p:tnLst>
      <p:par>
        <p:cTn id="1" dur="indefinite" restart="never" nodeType="tmRoot"/>
      </p:par>
    </p:tnLst>
  </p:timing>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fld id="{74145264-D5FE-463A-BA20-390088955652}" type="datetime1">
              <a:rPr lang="en-US" smtClean="0"/>
              <a:pPr>
                <a:defRPr/>
              </a:pPr>
              <a:t>2/5/2020</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032B00EE-A470-4365-B80B-760106CD6534}" type="slidenum">
              <a:rPr lang="en-US" smtClean="0"/>
              <a:pPr>
                <a:defRPr/>
              </a:pPr>
              <a:t>‹N°›</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1E2F6F7A-5636-4A60-8271-E38DDD82404D}" type="datetime1">
              <a:rPr lang="en-US" smtClean="0"/>
              <a:pPr>
                <a:defRPr/>
              </a:pPr>
              <a:t>2/5/2020</a:t>
            </a:fld>
            <a:endParaRPr lang="en-US"/>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en-US"/>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pPr>
              <a:defRPr/>
            </a:pPr>
            <a:fld id="{DE7735AD-E813-4951-988C-5C46D1071139}" type="slidenum">
              <a:rPr lang="en-US" smtClean="0"/>
              <a:pPr>
                <a:defRPr/>
              </a:pPr>
              <a:t>‹N°›</a:t>
            </a:fld>
            <a:endParaRPr lang="en-US"/>
          </a:p>
        </p:txBody>
      </p:sp>
    </p:spTree>
  </p:cSld>
  <p:clrMapOvr>
    <a:masterClrMapping/>
  </p:clrMapOvr>
  <p:timing>
    <p:tnLst>
      <p:par>
        <p:cTn id="1" dur="indefinite" restart="never" nodeType="tmRoot"/>
      </p:par>
    </p:tnLst>
  </p:timing>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6F4CA96-4E8B-4C81-8199-30BA42FBCFCB}" type="datetimeFigureOut">
              <a:rPr lang="en-GB" smtClean="0"/>
              <a:t>05/02/2020</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2059A73-444C-41ED-88C7-D18FECD073DA}" type="slidenum">
              <a:rPr lang="en-GB" smtClean="0"/>
              <a:t>‹N°›</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7488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9AC7DB5-706D-4E7F-B672-80ACEA52813F}"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D26AC-7F98-4036-BD0C-9057394EDF7D}" type="slidenum">
              <a:rPr lang="en-US"/>
              <a:pPr>
                <a:defRPr/>
              </a:pPr>
              <a:t>‹N°›</a:t>
            </a:fld>
            <a:endParaRPr lang="en-US"/>
          </a:p>
        </p:txBody>
      </p:sp>
    </p:spTree>
    <p:extLst>
      <p:ext uri="{BB962C8B-B14F-4D97-AF65-F5344CB8AC3E}">
        <p14:creationId xmlns:p14="http://schemas.microsoft.com/office/powerpoint/2010/main" val="31024604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Imag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03238" y="1306513"/>
            <a:ext cx="8154987" cy="0"/>
          </a:xfrm>
          <a:prstGeom prst="rect">
            <a:avLst/>
          </a:prstGeom>
          <a:noFill/>
          <a:ln w="6350" algn="ctr">
            <a:solidFill>
              <a:srgbClr val="72727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fr-FR" altLang="en-US" sz="2000">
              <a:latin typeface="Helvetica 65 Medium"/>
            </a:endParaRPr>
          </a:p>
        </p:txBody>
      </p:sp>
      <p:pic>
        <p:nvPicPr>
          <p:cNvPr id="7" name="Imag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063" y="287338"/>
            <a:ext cx="458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8313" y="1600200"/>
            <a:ext cx="82184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Espace réservé du texte 3"/>
          <p:cNvSpPr>
            <a:spLocks noGrp="1"/>
          </p:cNvSpPr>
          <p:nvPr>
            <p:ph type="body" sz="quarter" idx="10"/>
          </p:nvPr>
        </p:nvSpPr>
        <p:spPr>
          <a:xfrm>
            <a:off x="1080000" y="237600"/>
            <a:ext cx="7416000" cy="1022400"/>
          </a:xfrm>
          <a:prstGeom prst="rect">
            <a:avLst/>
          </a:prstGeom>
        </p:spPr>
        <p:txBody>
          <a:bodyPr anchor="ctr"/>
          <a:lstStyle>
            <a:lvl1pPr marL="0" indent="0">
              <a:spcBef>
                <a:spcPts val="0"/>
              </a:spcBef>
              <a:buFontTx/>
              <a:buNone/>
              <a:defRPr sz="3200" baseline="0">
                <a:solidFill>
                  <a:srgbClr val="727272"/>
                </a:solidFill>
                <a:latin typeface="Arial"/>
              </a:defRPr>
            </a:lvl1pPr>
            <a:lvl2pPr>
              <a:spcBef>
                <a:spcPts val="0"/>
              </a:spcBef>
              <a:defRPr sz="3200" baseline="0">
                <a:solidFill>
                  <a:srgbClr val="727272"/>
                </a:solidFill>
                <a:latin typeface="Arial"/>
              </a:defRPr>
            </a:lvl2pPr>
            <a:lvl3pPr>
              <a:spcBef>
                <a:spcPts val="0"/>
              </a:spcBef>
              <a:defRPr sz="3200" baseline="0">
                <a:solidFill>
                  <a:srgbClr val="727272"/>
                </a:solidFill>
                <a:latin typeface="Arial"/>
              </a:defRPr>
            </a:lvl3pPr>
            <a:lvl4pPr>
              <a:spcBef>
                <a:spcPts val="0"/>
              </a:spcBef>
              <a:defRPr sz="3200" baseline="0">
                <a:solidFill>
                  <a:srgbClr val="727272"/>
                </a:solidFill>
                <a:latin typeface="Arial"/>
              </a:defRPr>
            </a:lvl4pPr>
            <a:lvl5pPr>
              <a:spcBef>
                <a:spcPts val="0"/>
              </a:spcBef>
              <a:defRPr sz="3200" baseline="0">
                <a:solidFill>
                  <a:srgbClr val="727272"/>
                </a:solidFill>
                <a:latin typeface="Arial"/>
              </a:defRPr>
            </a:lvl5pPr>
          </a:lstStyle>
          <a:p>
            <a:pPr lvl="0"/>
            <a:r>
              <a:rPr lang="en-US" smtClean="0"/>
              <a:t>Click to edit Master text styles</a:t>
            </a:r>
          </a:p>
        </p:txBody>
      </p:sp>
      <p:sp>
        <p:nvSpPr>
          <p:cNvPr id="8" name="Rectangle 6"/>
          <p:cNvSpPr>
            <a:spLocks noGrp="1" noChangeArrowheads="1"/>
          </p:cNvSpPr>
          <p:nvPr>
            <p:ph type="sldNum" sz="quarter" idx="11"/>
          </p:nvPr>
        </p:nvSpPr>
        <p:spPr>
          <a:xfrm>
            <a:off x="8640763" y="6411913"/>
            <a:ext cx="341312" cy="246062"/>
          </a:xfrm>
        </p:spPr>
        <p:txBody>
          <a:bodyPr wrap="none">
            <a:spAutoFit/>
          </a:bodyPr>
          <a:lstStyle>
            <a:lvl1pPr algn="r">
              <a:defRPr sz="1000" baseline="0">
                <a:solidFill>
                  <a:schemeClr val="bg1"/>
                </a:solidFill>
                <a:latin typeface="Arial"/>
              </a:defRPr>
            </a:lvl1pPr>
          </a:lstStyle>
          <a:p>
            <a:pPr>
              <a:defRPr/>
            </a:pPr>
            <a:fld id="{E2F56597-A56F-47F0-9AC8-D5321D95B6D0}" type="slidenum">
              <a:rPr lang="en-GB"/>
              <a:pPr>
                <a:defRPr/>
              </a:pPr>
              <a:t>‹N°›</a:t>
            </a:fld>
            <a:endParaRPr lang="en-GB" dirty="0"/>
          </a:p>
        </p:txBody>
      </p:sp>
    </p:spTree>
    <p:extLst>
      <p:ext uri="{BB962C8B-B14F-4D97-AF65-F5344CB8AC3E}">
        <p14:creationId xmlns:p14="http://schemas.microsoft.com/office/powerpoint/2010/main" val="26273975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D742C1-FCC4-4B08-9FC3-20887DAF4021}" type="datetime1">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B9641-D334-4072-955D-86B17FC31AA6}" type="slidenum">
              <a:rPr lang="en-US"/>
              <a:pPr>
                <a:defRPr/>
              </a:pPr>
              <a:t>‹N°›</a:t>
            </a:fld>
            <a:endParaRPr lang="en-US"/>
          </a:p>
        </p:txBody>
      </p:sp>
    </p:spTree>
    <p:extLst>
      <p:ext uri="{BB962C8B-B14F-4D97-AF65-F5344CB8AC3E}">
        <p14:creationId xmlns:p14="http://schemas.microsoft.com/office/powerpoint/2010/main" val="24588950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7CF66B-DD5A-4CCF-8341-6496BED3DF95}" type="datetime1">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D05840-860B-407E-B91F-8B3541A3CCF7}" type="slidenum">
              <a:rPr lang="en-US"/>
              <a:pPr>
                <a:defRPr/>
              </a:pPr>
              <a:t>‹N°›</a:t>
            </a:fld>
            <a:endParaRPr lang="en-US"/>
          </a:p>
        </p:txBody>
      </p:sp>
    </p:spTree>
    <p:extLst>
      <p:ext uri="{BB962C8B-B14F-4D97-AF65-F5344CB8AC3E}">
        <p14:creationId xmlns:p14="http://schemas.microsoft.com/office/powerpoint/2010/main" val="196576731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F90EE8-B53B-445E-9C18-864586FA92E0}" type="datetime1">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D49543-48DE-42F4-9871-28C4AC85D10C}" type="slidenum">
              <a:rPr lang="en-US"/>
              <a:pPr>
                <a:defRPr/>
              </a:pPr>
              <a:t>‹N°›</a:t>
            </a:fld>
            <a:endParaRPr lang="en-US"/>
          </a:p>
        </p:txBody>
      </p:sp>
    </p:spTree>
    <p:extLst>
      <p:ext uri="{BB962C8B-B14F-4D97-AF65-F5344CB8AC3E}">
        <p14:creationId xmlns:p14="http://schemas.microsoft.com/office/powerpoint/2010/main" val="351449584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5B88948-69E5-4F58-913B-9ED31BFA47C9}" type="datetime1">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27979F-F36A-4B0C-9854-9B092138BE78}" type="slidenum">
              <a:rPr lang="en-US"/>
              <a:pPr>
                <a:defRPr/>
              </a:pPr>
              <a:t>‹N°›</a:t>
            </a:fld>
            <a:endParaRPr lang="en-US"/>
          </a:p>
        </p:txBody>
      </p:sp>
    </p:spTree>
    <p:extLst>
      <p:ext uri="{BB962C8B-B14F-4D97-AF65-F5344CB8AC3E}">
        <p14:creationId xmlns:p14="http://schemas.microsoft.com/office/powerpoint/2010/main" val="421671918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D70A18-5652-4B87-B515-EB803F709DE1}" type="datetime1">
              <a:rPr lang="en-US"/>
              <a:pPr>
                <a:defRPr/>
              </a:pPr>
              <a:t>2/5/2020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46287C-630B-48C3-8ADD-7F80F5BBE6D5}" type="slidenum">
              <a:rPr lang="en-US"/>
              <a:pPr>
                <a:defRPr/>
              </a:pPr>
              <a:t>‹N°›</a:t>
            </a:fld>
            <a:endParaRPr lang="en-US"/>
          </a:p>
        </p:txBody>
      </p:sp>
    </p:spTree>
    <p:extLst>
      <p:ext uri="{BB962C8B-B14F-4D97-AF65-F5344CB8AC3E}">
        <p14:creationId xmlns:p14="http://schemas.microsoft.com/office/powerpoint/2010/main" val="350522446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090785-FC9B-4D55-BDE7-13EF1B9958D1}" type="datetime1">
              <a:rPr lang="en-US"/>
              <a:pPr>
                <a:defRPr/>
              </a:pPr>
              <a:t>2/5/2020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08E497-9D2A-4783-A59B-8AF9C5328B50}" type="slidenum">
              <a:rPr lang="en-US"/>
              <a:pPr>
                <a:defRPr/>
              </a:pPr>
              <a:t>‹N°›</a:t>
            </a:fld>
            <a:endParaRPr lang="en-US"/>
          </a:p>
        </p:txBody>
      </p:sp>
    </p:spTree>
    <p:extLst>
      <p:ext uri="{BB962C8B-B14F-4D97-AF65-F5344CB8AC3E}">
        <p14:creationId xmlns:p14="http://schemas.microsoft.com/office/powerpoint/2010/main" val="423074957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0FBDF6-7115-4163-9246-CF86656CAB48}" type="datetime1">
              <a:rPr lang="en-US"/>
              <a:pPr>
                <a:defRPr/>
              </a:pPr>
              <a:t>2/5/2020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56573B-B1E7-4E22-9F41-27D84EFB83E7}" type="slidenum">
              <a:rPr lang="en-US"/>
              <a:pPr>
                <a:defRPr/>
              </a:pPr>
              <a:t>‹N°›</a:t>
            </a:fld>
            <a:endParaRPr lang="en-US"/>
          </a:p>
        </p:txBody>
      </p:sp>
    </p:spTree>
    <p:extLst>
      <p:ext uri="{BB962C8B-B14F-4D97-AF65-F5344CB8AC3E}">
        <p14:creationId xmlns:p14="http://schemas.microsoft.com/office/powerpoint/2010/main" val="221413052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D5261AB6-36F0-4B9E-A513-422C0F2F04BC}"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FF613F-350C-472F-9B27-A7D532A901D6}" type="slidenum">
              <a:rPr lang="en-US"/>
              <a:pPr>
                <a:defRPr/>
              </a:pPr>
              <a:t>‹N°›</a:t>
            </a:fld>
            <a:endParaRPr lang="en-US"/>
          </a:p>
        </p:txBody>
      </p:sp>
    </p:spTree>
    <p:extLst>
      <p:ext uri="{BB962C8B-B14F-4D97-AF65-F5344CB8AC3E}">
        <p14:creationId xmlns:p14="http://schemas.microsoft.com/office/powerpoint/2010/main" val="150960115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F63692-2262-4037-A0D4-FAE64ED54AF9}" type="datetime1">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B2666B-9674-4EDC-A2BE-28FD6A30EF0C}" type="slidenum">
              <a:rPr lang="en-US"/>
              <a:pPr>
                <a:defRPr/>
              </a:pPr>
              <a:t>‹N°›</a:t>
            </a:fld>
            <a:endParaRPr lang="en-US"/>
          </a:p>
        </p:txBody>
      </p:sp>
    </p:spTree>
    <p:extLst>
      <p:ext uri="{BB962C8B-B14F-4D97-AF65-F5344CB8AC3E}">
        <p14:creationId xmlns:p14="http://schemas.microsoft.com/office/powerpoint/2010/main" val="78668973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B3A105-AC3C-4041-9342-193436A743A7}" type="datetime1">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730BBE-BF44-4403-AA6D-E8172AE8FEAE}" type="slidenum">
              <a:rPr lang="en-US"/>
              <a:pPr>
                <a:defRPr/>
              </a:pPr>
              <a:t>‹N°›</a:t>
            </a:fld>
            <a:endParaRPr lang="en-US"/>
          </a:p>
        </p:txBody>
      </p:sp>
    </p:spTree>
    <p:extLst>
      <p:ext uri="{BB962C8B-B14F-4D97-AF65-F5344CB8AC3E}">
        <p14:creationId xmlns:p14="http://schemas.microsoft.com/office/powerpoint/2010/main" val="217399206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ABF213-A5E3-436C-84F3-448B81F09D87}" type="datetime1">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2FC62B-7557-4D4F-BE80-BB70D5D8EB2C}" type="slidenum">
              <a:rPr lang="en-US"/>
              <a:pPr>
                <a:defRPr/>
              </a:pPr>
              <a:t>‹N°›</a:t>
            </a:fld>
            <a:endParaRPr lang="en-US"/>
          </a:p>
        </p:txBody>
      </p:sp>
    </p:spTree>
    <p:extLst>
      <p:ext uri="{BB962C8B-B14F-4D97-AF65-F5344CB8AC3E}">
        <p14:creationId xmlns:p14="http://schemas.microsoft.com/office/powerpoint/2010/main" val="326348942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A77826-108D-469A-A9A2-9E9BEF719482}" type="datetime1">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5B7F4-5ACD-4F40-88FC-1345A0204FB3}" type="slidenum">
              <a:rPr lang="en-US"/>
              <a:pPr>
                <a:defRPr/>
              </a:pPr>
              <a:t>‹N°›</a:t>
            </a:fld>
            <a:endParaRPr lang="en-US"/>
          </a:p>
        </p:txBody>
      </p:sp>
    </p:spTree>
    <p:extLst>
      <p:ext uri="{BB962C8B-B14F-4D97-AF65-F5344CB8AC3E}">
        <p14:creationId xmlns:p14="http://schemas.microsoft.com/office/powerpoint/2010/main" val="226570858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_EN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623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smtClean="0">
                <a:solidFill>
                  <a:srgbClr val="786455"/>
                </a:solidFill>
              </a:defRPr>
            </a:lvl1pPr>
          </a:lstStyle>
          <a:p>
            <a:pPr>
              <a:defRPr/>
            </a:pPr>
            <a:fld id="{8E0A974C-3584-4436-8D77-BD890D3C69C6}" type="datetime1">
              <a:rPr lang="en-US"/>
              <a:pPr>
                <a:defRPr/>
              </a:pPr>
              <a:t>2/5/2020</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7706AC75-46B0-477B-8AD9-4792C0DE3B7D}" type="slidenum">
              <a:rPr lang="en-US"/>
              <a:pPr>
                <a:defRPr/>
              </a:pPr>
              <a:t>‹N°›</a:t>
            </a:fld>
            <a:endParaRPr lang="en-US"/>
          </a:p>
        </p:txBody>
      </p:sp>
    </p:spTree>
    <p:extLst>
      <p:ext uri="{BB962C8B-B14F-4D97-AF65-F5344CB8AC3E}">
        <p14:creationId xmlns:p14="http://schemas.microsoft.com/office/powerpoint/2010/main" val="424493733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0532C652-206A-4A8A-B116-2F29057C795C}"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74269-8CBC-4365-B74B-C0AC436773FB}" type="slidenum">
              <a:rPr lang="en-US"/>
              <a:pPr>
                <a:defRPr/>
              </a:pPr>
              <a:t>‹N°›</a:t>
            </a:fld>
            <a:endParaRPr lang="en-US"/>
          </a:p>
        </p:txBody>
      </p:sp>
    </p:spTree>
    <p:extLst>
      <p:ext uri="{BB962C8B-B14F-4D97-AF65-F5344CB8AC3E}">
        <p14:creationId xmlns:p14="http://schemas.microsoft.com/office/powerpoint/2010/main" val="406652271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CFDB02E-D3C2-40F7-9B4D-2B3B848F04A3}"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62C09-59DF-451B-8761-C9F6DF585121}" type="slidenum">
              <a:rPr lang="en-US"/>
              <a:pPr>
                <a:defRPr/>
              </a:pPr>
              <a:t>‹N°›</a:t>
            </a:fld>
            <a:endParaRPr lang="en-US"/>
          </a:p>
        </p:txBody>
      </p:sp>
    </p:spTree>
    <p:extLst>
      <p:ext uri="{BB962C8B-B14F-4D97-AF65-F5344CB8AC3E}">
        <p14:creationId xmlns:p14="http://schemas.microsoft.com/office/powerpoint/2010/main" val="372104551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513B3FB-751E-49B6-A6B7-88EB442EEF38}"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F690BE-D8BD-4A36-8507-829C6EFFF14A}" type="slidenum">
              <a:rPr lang="en-US"/>
              <a:pPr>
                <a:defRPr/>
              </a:pPr>
              <a:t>‹N°›</a:t>
            </a:fld>
            <a:endParaRPr lang="en-US"/>
          </a:p>
        </p:txBody>
      </p:sp>
    </p:spTree>
    <p:extLst>
      <p:ext uri="{BB962C8B-B14F-4D97-AF65-F5344CB8AC3E}">
        <p14:creationId xmlns:p14="http://schemas.microsoft.com/office/powerpoint/2010/main" val="167224608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DD4679D-AF6A-4662-BDF9-4093EBA68881}" type="datetime1">
              <a:rPr lang="en-US"/>
              <a:pPr>
                <a:defRPr/>
              </a:pPr>
              <a:t>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7E0B68-C5C2-417F-B686-CFE5CD8B7DB6}" type="slidenum">
              <a:rPr lang="en-US"/>
              <a:pPr>
                <a:defRPr/>
              </a:pPr>
              <a:t>‹N°›</a:t>
            </a:fld>
            <a:endParaRPr lang="en-US"/>
          </a:p>
        </p:txBody>
      </p:sp>
    </p:spTree>
    <p:extLst>
      <p:ext uri="{BB962C8B-B14F-4D97-AF65-F5344CB8AC3E}">
        <p14:creationId xmlns:p14="http://schemas.microsoft.com/office/powerpoint/2010/main" val="319038857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AF5DBD5-A2A3-45E2-831F-4663A5B770B3}" type="datetime1">
              <a:rPr lang="en-US"/>
              <a:pPr>
                <a:defRPr/>
              </a:pPr>
              <a:t>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4D5903-4555-49CB-9110-EC489EFDA135}" type="slidenum">
              <a:rPr lang="en-US"/>
              <a:pPr>
                <a:defRPr/>
              </a:pPr>
              <a:t>‹N°›</a:t>
            </a:fld>
            <a:endParaRPr lang="en-US"/>
          </a:p>
        </p:txBody>
      </p:sp>
    </p:spTree>
    <p:extLst>
      <p:ext uri="{BB962C8B-B14F-4D97-AF65-F5344CB8AC3E}">
        <p14:creationId xmlns:p14="http://schemas.microsoft.com/office/powerpoint/2010/main" val="221096007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D881513-3F97-4609-B573-BD318BAFA279}"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B8B832-C3B7-4071-A55E-126F05FD3F44}" type="slidenum">
              <a:rPr lang="en-US"/>
              <a:pPr>
                <a:defRPr/>
              </a:pPr>
              <a:t>‹N°›</a:t>
            </a:fld>
            <a:endParaRPr lang="en-US"/>
          </a:p>
        </p:txBody>
      </p:sp>
    </p:spTree>
    <p:extLst>
      <p:ext uri="{BB962C8B-B14F-4D97-AF65-F5344CB8AC3E}">
        <p14:creationId xmlns:p14="http://schemas.microsoft.com/office/powerpoint/2010/main" val="1345702783"/>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1B7F28-A0E4-47FD-9333-CDC61E576BF6}" type="datetime1">
              <a:rPr lang="en-US"/>
              <a:pPr>
                <a:defRPr/>
              </a:pPr>
              <a:t>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53024A-5DB4-4F2B-A6C6-F8C9C6C1DD00}" type="slidenum">
              <a:rPr lang="en-US"/>
              <a:pPr>
                <a:defRPr/>
              </a:pPr>
              <a:t>‹N°›</a:t>
            </a:fld>
            <a:endParaRPr lang="en-US"/>
          </a:p>
        </p:txBody>
      </p:sp>
    </p:spTree>
    <p:extLst>
      <p:ext uri="{BB962C8B-B14F-4D97-AF65-F5344CB8AC3E}">
        <p14:creationId xmlns:p14="http://schemas.microsoft.com/office/powerpoint/2010/main" val="248156842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AFB0EC6-C8A5-43E1-B1F8-FC3957B99BE9}"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D9DF9-2274-4DD4-A009-4D8B82729376}" type="slidenum">
              <a:rPr lang="en-US"/>
              <a:pPr>
                <a:defRPr/>
              </a:pPr>
              <a:t>‹N°›</a:t>
            </a:fld>
            <a:endParaRPr lang="en-US"/>
          </a:p>
        </p:txBody>
      </p:sp>
    </p:spTree>
    <p:extLst>
      <p:ext uri="{BB962C8B-B14F-4D97-AF65-F5344CB8AC3E}">
        <p14:creationId xmlns:p14="http://schemas.microsoft.com/office/powerpoint/2010/main" val="282850868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27004B-30C7-46E3-A96F-71A5049D2D8F}"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273543-8683-4A70-8B61-1D18716C43E8}" type="slidenum">
              <a:rPr lang="en-US"/>
              <a:pPr>
                <a:defRPr/>
              </a:pPr>
              <a:t>‹N°›</a:t>
            </a:fld>
            <a:endParaRPr lang="en-US"/>
          </a:p>
        </p:txBody>
      </p:sp>
    </p:spTree>
    <p:extLst>
      <p:ext uri="{BB962C8B-B14F-4D97-AF65-F5344CB8AC3E}">
        <p14:creationId xmlns:p14="http://schemas.microsoft.com/office/powerpoint/2010/main" val="74270025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AAACD8F-6548-4EB2-A13E-ED84F6B8A713}"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E875BC-87B4-46F7-A1C6-A3A16A2CC3CD}" type="slidenum">
              <a:rPr lang="en-US"/>
              <a:pPr>
                <a:defRPr/>
              </a:pPr>
              <a:t>‹N°›</a:t>
            </a:fld>
            <a:endParaRPr lang="en-US"/>
          </a:p>
        </p:txBody>
      </p:sp>
    </p:spTree>
    <p:extLst>
      <p:ext uri="{BB962C8B-B14F-4D97-AF65-F5344CB8AC3E}">
        <p14:creationId xmlns:p14="http://schemas.microsoft.com/office/powerpoint/2010/main" val="135993591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EA0E450-1A5A-4F70-93C1-BE9F3CD49079}"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F78C97-4BED-43E6-9C52-A165E704F5D9}" type="slidenum">
              <a:rPr lang="en-US"/>
              <a:pPr>
                <a:defRPr/>
              </a:pPr>
              <a:t>‹N°›</a:t>
            </a:fld>
            <a:endParaRPr lang="en-US"/>
          </a:p>
        </p:txBody>
      </p:sp>
    </p:spTree>
    <p:extLst>
      <p:ext uri="{BB962C8B-B14F-4D97-AF65-F5344CB8AC3E}">
        <p14:creationId xmlns:p14="http://schemas.microsoft.com/office/powerpoint/2010/main" val="231924369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fontAlgn="auto">
              <a:spcBef>
                <a:spcPts val="0"/>
              </a:spcBef>
              <a:spcAft>
                <a:spcPts val="0"/>
              </a:spcAft>
              <a:defRPr smtClean="0">
                <a:solidFill>
                  <a:srgbClr val="727272"/>
                </a:solidFill>
                <a:latin typeface="+mn-lt"/>
                <a:cs typeface="+mn-cs"/>
              </a:defRPr>
            </a:lvl1pPr>
          </a:lstStyle>
          <a:p>
            <a:pPr>
              <a:defRPr/>
            </a:pPr>
            <a:fld id="{3E9C08FC-EB05-46CD-A4BC-C1406E2EB70E}" type="datetime1">
              <a:rPr lang="en-US"/>
              <a:pPr>
                <a:defRPr/>
              </a:pPr>
              <a:t>2/5/2020</a:t>
            </a:fld>
            <a:endParaRPr lang="en-GB" dirty="0"/>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05954ADE-7D6D-4B7C-82D9-A78E771657E9}" type="slidenum">
              <a:rPr lang="en-US"/>
              <a:pPr>
                <a:defRPr/>
              </a:pPr>
              <a:t>‹N°›</a:t>
            </a:fld>
            <a:endParaRPr lang="en-US"/>
          </a:p>
        </p:txBody>
      </p:sp>
    </p:spTree>
    <p:extLst>
      <p:ext uri="{BB962C8B-B14F-4D97-AF65-F5344CB8AC3E}">
        <p14:creationId xmlns:p14="http://schemas.microsoft.com/office/powerpoint/2010/main" val="6246799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fontAlgn="auto">
              <a:spcBef>
                <a:spcPts val="0"/>
              </a:spcBef>
              <a:spcAft>
                <a:spcPts val="0"/>
              </a:spcAft>
              <a:defRPr smtClean="0">
                <a:latin typeface="+mn-lt"/>
                <a:cs typeface="+mn-cs"/>
              </a:defRPr>
            </a:lvl1pPr>
          </a:lstStyle>
          <a:p>
            <a:pPr>
              <a:defRPr/>
            </a:pPr>
            <a:fld id="{0669A6E3-627A-4DA5-B687-C46E8FEC3586}" type="datetime1">
              <a:rPr lang="en-US"/>
              <a:pPr>
                <a:defRPr/>
              </a:pPr>
              <a:t>2/5/2020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24EB97-B72E-4DB4-8FAC-24F6B5C55D6F}" type="slidenum">
              <a:rPr lang="en-US"/>
              <a:pPr>
                <a:defRPr/>
              </a:pPr>
              <a:t>‹N°›</a:t>
            </a:fld>
            <a:endParaRPr lang="en-US"/>
          </a:p>
        </p:txBody>
      </p:sp>
    </p:spTree>
    <p:extLst>
      <p:ext uri="{BB962C8B-B14F-4D97-AF65-F5344CB8AC3E}">
        <p14:creationId xmlns:p14="http://schemas.microsoft.com/office/powerpoint/2010/main" val="285419505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04F96644-8017-43DC-8EBB-9CDD98AA1095}" type="datetime1">
              <a:rPr lang="en-US"/>
              <a:pPr>
                <a:defRPr/>
              </a:pPr>
              <a:t>2/5/2020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EF8994-EDE9-41A9-BD48-1ACD869AC932}" type="slidenum">
              <a:rPr lang="en-US"/>
              <a:pPr>
                <a:defRPr/>
              </a:pPr>
              <a:t>‹N°›</a:t>
            </a:fld>
            <a:endParaRPr lang="en-US"/>
          </a:p>
        </p:txBody>
      </p:sp>
    </p:spTree>
    <p:extLst>
      <p:ext uri="{BB962C8B-B14F-4D97-AF65-F5344CB8AC3E}">
        <p14:creationId xmlns:p14="http://schemas.microsoft.com/office/powerpoint/2010/main" val="79836119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smtClean="0"/>
            </a:lvl1pPr>
          </a:lstStyle>
          <a:p>
            <a:pPr>
              <a:defRPr/>
            </a:pPr>
            <a:fld id="{494356F3-7D82-483E-8AA1-59A2C2256B96}" type="datetime1">
              <a:rPr lang="en-US"/>
              <a:pPr>
                <a:defRPr/>
              </a:pPr>
              <a:t>2/5/2020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91741FF-B5CB-4264-AF72-0BD55F8EF9D7}" type="slidenum">
              <a:rPr lang="en-US"/>
              <a:pPr>
                <a:defRPr/>
              </a:pPr>
              <a:t>‹N°›</a:t>
            </a:fld>
            <a:endParaRPr lang="en-US"/>
          </a:p>
        </p:txBody>
      </p:sp>
    </p:spTree>
    <p:extLst>
      <p:ext uri="{BB962C8B-B14F-4D97-AF65-F5344CB8AC3E}">
        <p14:creationId xmlns:p14="http://schemas.microsoft.com/office/powerpoint/2010/main" val="752508865"/>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smtClean="0"/>
            </a:lvl1pPr>
          </a:lstStyle>
          <a:p>
            <a:pPr>
              <a:defRPr/>
            </a:pPr>
            <a:fld id="{C25C4BAC-D055-4CCB-9BE2-25838E2DC865}" type="datetime1">
              <a:rPr lang="en-US"/>
              <a:pPr>
                <a:defRPr/>
              </a:pPr>
              <a:t>2/5/2020</a:t>
            </a:fld>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7F158C0C-08CA-4584-8DD1-24CA426C396C}" type="slidenum">
              <a:rPr lang="en-US"/>
              <a:pPr>
                <a:defRPr/>
              </a:pPr>
              <a:t>‹N°›</a:t>
            </a:fld>
            <a:endParaRPr lang="en-US"/>
          </a:p>
        </p:txBody>
      </p:sp>
    </p:spTree>
    <p:extLst>
      <p:ext uri="{BB962C8B-B14F-4D97-AF65-F5344CB8AC3E}">
        <p14:creationId xmlns:p14="http://schemas.microsoft.com/office/powerpoint/2010/main" val="167662855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9CABAE8-C8BF-4135-973B-82A20C659E40}"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80E8A4-A04E-4B97-8412-D3F640C01BC4}" type="slidenum">
              <a:rPr lang="en-US"/>
              <a:pPr>
                <a:defRPr/>
              </a:pPr>
              <a:t>‹N°›</a:t>
            </a:fld>
            <a:endParaRPr lang="en-US"/>
          </a:p>
        </p:txBody>
      </p:sp>
    </p:spTree>
    <p:extLst>
      <p:ext uri="{BB962C8B-B14F-4D97-AF65-F5344CB8AC3E}">
        <p14:creationId xmlns:p14="http://schemas.microsoft.com/office/powerpoint/2010/main" val="220842189"/>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smtClean="0"/>
            </a:lvl1pPr>
          </a:lstStyle>
          <a:p>
            <a:pPr>
              <a:defRPr/>
            </a:pPr>
            <a:fld id="{C3C3FAB4-9EAE-4914-B000-DF523925D299}" type="datetime1">
              <a:rPr lang="en-US"/>
              <a:pPr>
                <a:defRPr/>
              </a:pPr>
              <a:t>2/5/2020</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937B3A39-FB0E-4771-9F54-72337E244521}" type="slidenum">
              <a:rPr lang="en-US"/>
              <a:pPr>
                <a:defRPr/>
              </a:pPr>
              <a:t>‹N°›</a:t>
            </a:fld>
            <a:endParaRPr lang="en-US"/>
          </a:p>
        </p:txBody>
      </p:sp>
    </p:spTree>
    <p:extLst>
      <p:ext uri="{BB962C8B-B14F-4D97-AF65-F5344CB8AC3E}">
        <p14:creationId xmlns:p14="http://schemas.microsoft.com/office/powerpoint/2010/main" val="320454917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65E4AA88-B770-4B3D-81BB-0CFA1946D7E8}" type="datetime1">
              <a:rPr lang="en-US"/>
              <a:pPr>
                <a:defRPr/>
              </a:pPr>
              <a:t>2/5/2020</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D595981E-6134-4491-B701-B851B028F0A9}" type="slidenum">
              <a:rPr lang="en-US"/>
              <a:pPr>
                <a:defRPr/>
              </a:pPr>
              <a:t>‹N°›</a:t>
            </a:fld>
            <a:endParaRPr lang="en-US"/>
          </a:p>
        </p:txBody>
      </p:sp>
    </p:spTree>
    <p:extLst>
      <p:ext uri="{BB962C8B-B14F-4D97-AF65-F5344CB8AC3E}">
        <p14:creationId xmlns:p14="http://schemas.microsoft.com/office/powerpoint/2010/main" val="1411935649"/>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9D223EE-4066-4702-A7BB-68B2F9571302}" type="datetime1">
              <a:rPr lang="en-US"/>
              <a:pPr>
                <a:defRPr/>
              </a:pPr>
              <a:t>2/5/2020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98FF2035-5FFC-409D-8DCA-D1F1B35EED20}" type="slidenum">
              <a:rPr lang="en-US"/>
              <a:pPr>
                <a:defRPr/>
              </a:pPr>
              <a:t>‹N°›</a:t>
            </a:fld>
            <a:endParaRPr lang="en-US"/>
          </a:p>
        </p:txBody>
      </p:sp>
    </p:spTree>
    <p:extLst>
      <p:ext uri="{BB962C8B-B14F-4D97-AF65-F5344CB8AC3E}">
        <p14:creationId xmlns:p14="http://schemas.microsoft.com/office/powerpoint/2010/main" val="215621869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AC17AFD5-912C-4AD7-A897-D5E95CB35CB2}" type="datetime1">
              <a:rPr lang="en-US"/>
              <a:pPr>
                <a:defRPr/>
              </a:pPr>
              <a:t>2/5/2020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25B0EBD3-1923-4F69-84EA-951B9817EF6B}" type="slidenum">
              <a:rPr lang="en-US"/>
              <a:pPr>
                <a:defRPr/>
              </a:pPr>
              <a:t>‹N°›</a:t>
            </a:fld>
            <a:endParaRPr lang="en-US"/>
          </a:p>
        </p:txBody>
      </p:sp>
    </p:spTree>
    <p:extLst>
      <p:ext uri="{BB962C8B-B14F-4D97-AF65-F5344CB8AC3E}">
        <p14:creationId xmlns:p14="http://schemas.microsoft.com/office/powerpoint/2010/main" val="297405847"/>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0E9DCC4C-AA91-4BAE-9FB5-24689D142DFC}" type="datetime1">
              <a:rPr lang="en-US"/>
              <a:pPr>
                <a:defRPr/>
              </a:pPr>
              <a:t>2/5/2020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A262315-A94C-4900-BAB8-73215B985828}" type="slidenum">
              <a:rPr lang="en-US"/>
              <a:pPr>
                <a:defRPr/>
              </a:pPr>
              <a:t>‹N°›</a:t>
            </a:fld>
            <a:endParaRPr lang="en-US"/>
          </a:p>
        </p:txBody>
      </p:sp>
    </p:spTree>
    <p:extLst>
      <p:ext uri="{BB962C8B-B14F-4D97-AF65-F5344CB8AC3E}">
        <p14:creationId xmlns:p14="http://schemas.microsoft.com/office/powerpoint/2010/main" val="256830686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B0B84E2F-1313-4A32-9C57-B9B7EFE7ADB8}" type="datetime1">
              <a:rPr lang="en-US"/>
              <a:pPr>
                <a:defRPr/>
              </a:pPr>
              <a:t>2/5/2020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FDFA20B-0BA5-4349-9D87-D87304069604}" type="slidenum">
              <a:rPr lang="en-US"/>
              <a:pPr>
                <a:defRPr/>
              </a:pPr>
              <a:t>‹N°›</a:t>
            </a:fld>
            <a:endParaRPr lang="en-US"/>
          </a:p>
        </p:txBody>
      </p:sp>
    </p:spTree>
    <p:extLst>
      <p:ext uri="{BB962C8B-B14F-4D97-AF65-F5344CB8AC3E}">
        <p14:creationId xmlns:p14="http://schemas.microsoft.com/office/powerpoint/2010/main" val="94379215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fontAlgn="auto">
              <a:spcBef>
                <a:spcPts val="0"/>
              </a:spcBef>
              <a:spcAft>
                <a:spcPts val="0"/>
              </a:spcAft>
              <a:defRPr smtClean="0">
                <a:solidFill>
                  <a:schemeClr val="tx1"/>
                </a:solidFill>
                <a:latin typeface="+mn-lt"/>
                <a:cs typeface="+mn-cs"/>
              </a:defRPr>
            </a:lvl1pPr>
          </a:lstStyle>
          <a:p>
            <a:pPr>
              <a:defRPr/>
            </a:pPr>
            <a:fld id="{C3A79A56-53A3-442C-A9D9-9B689E46DD0C}" type="datetime1">
              <a:rPr lang="en-US"/>
              <a:pPr>
                <a:defRPr/>
              </a:pPr>
              <a:t>2/5/2020</a:t>
            </a:fld>
            <a:endParaRPr lang="en-GB" dirty="0"/>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A65B5B3-4237-4AE9-84F1-F41C2326C7D4}" type="slidenum">
              <a:rPr lang="en-US"/>
              <a:pPr>
                <a:defRPr/>
              </a:pPr>
              <a:t>‹N°›</a:t>
            </a:fld>
            <a:endParaRPr lang="en-US"/>
          </a:p>
        </p:txBody>
      </p:sp>
    </p:spTree>
    <p:extLst>
      <p:ext uri="{BB962C8B-B14F-4D97-AF65-F5344CB8AC3E}">
        <p14:creationId xmlns:p14="http://schemas.microsoft.com/office/powerpoint/2010/main" val="333021751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fontAlgn="auto">
              <a:spcBef>
                <a:spcPts val="0"/>
              </a:spcBef>
              <a:spcAft>
                <a:spcPts val="0"/>
              </a:spcAft>
              <a:defRPr smtClean="0">
                <a:latin typeface="+mn-lt"/>
                <a:cs typeface="+mn-cs"/>
              </a:defRPr>
            </a:lvl1pPr>
          </a:lstStyle>
          <a:p>
            <a:pPr>
              <a:defRPr/>
            </a:pPr>
            <a:fld id="{D92BE11B-3648-4FD9-90FD-082C5A9A5437}" type="datetime1">
              <a:rPr lang="en-US"/>
              <a:pPr>
                <a:defRPr/>
              </a:pPr>
              <a:t>2/5/2020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E52A6A-C9D1-4A9E-B512-51B044E4E295}" type="slidenum">
              <a:rPr lang="en-US"/>
              <a:pPr>
                <a:defRPr/>
              </a:pPr>
              <a:t>‹N°›</a:t>
            </a:fld>
            <a:endParaRPr lang="en-US"/>
          </a:p>
        </p:txBody>
      </p:sp>
    </p:spTree>
    <p:extLst>
      <p:ext uri="{BB962C8B-B14F-4D97-AF65-F5344CB8AC3E}">
        <p14:creationId xmlns:p14="http://schemas.microsoft.com/office/powerpoint/2010/main" val="1787058784"/>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5D62778B-9086-43B7-94CB-CE8B591F90BA}" type="datetime1">
              <a:rPr lang="en-US"/>
              <a:pPr>
                <a:defRPr/>
              </a:pPr>
              <a:t>2/5/2020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9A5A93-719D-4A8F-AD67-E1D664FF49C3}" type="slidenum">
              <a:rPr lang="en-US"/>
              <a:pPr>
                <a:defRPr/>
              </a:pPr>
              <a:t>‹N°›</a:t>
            </a:fld>
            <a:endParaRPr lang="en-US"/>
          </a:p>
        </p:txBody>
      </p:sp>
    </p:spTree>
    <p:extLst>
      <p:ext uri="{BB962C8B-B14F-4D97-AF65-F5344CB8AC3E}">
        <p14:creationId xmlns:p14="http://schemas.microsoft.com/office/powerpoint/2010/main" val="4121408923"/>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smtClean="0"/>
            </a:lvl1pPr>
          </a:lstStyle>
          <a:p>
            <a:pPr>
              <a:defRPr/>
            </a:pPr>
            <a:fld id="{4ADCFF5F-64B9-4C2D-A29D-146542004E69}" type="datetime1">
              <a:rPr lang="en-US"/>
              <a:pPr>
                <a:defRPr/>
              </a:pPr>
              <a:t>2/5/2020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6899A66F-F955-4BCD-879B-6410051FCC7C}" type="slidenum">
              <a:rPr lang="en-US"/>
              <a:pPr>
                <a:defRPr/>
              </a:pPr>
              <a:t>‹N°›</a:t>
            </a:fld>
            <a:endParaRPr lang="en-US"/>
          </a:p>
        </p:txBody>
      </p:sp>
    </p:spTree>
    <p:extLst>
      <p:ext uri="{BB962C8B-B14F-4D97-AF65-F5344CB8AC3E}">
        <p14:creationId xmlns:p14="http://schemas.microsoft.com/office/powerpoint/2010/main" val="266096222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E1CFD29-0201-4506-BBC2-8997576F999C}" type="datetime1">
              <a:rPr lang="en-US"/>
              <a:pPr>
                <a:defRPr/>
              </a:pPr>
              <a:t>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6CC175-8EC3-4947-8B7E-C4BC5EE84875}" type="slidenum">
              <a:rPr lang="en-US"/>
              <a:pPr>
                <a:defRPr/>
              </a:pPr>
              <a:t>‹N°›</a:t>
            </a:fld>
            <a:endParaRPr lang="en-US"/>
          </a:p>
        </p:txBody>
      </p:sp>
    </p:spTree>
    <p:extLst>
      <p:ext uri="{BB962C8B-B14F-4D97-AF65-F5344CB8AC3E}">
        <p14:creationId xmlns:p14="http://schemas.microsoft.com/office/powerpoint/2010/main" val="532947411"/>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smtClean="0"/>
            </a:lvl1pPr>
          </a:lstStyle>
          <a:p>
            <a:pPr>
              <a:defRPr/>
            </a:pPr>
            <a:fld id="{1F25AAC0-F10E-4668-A06E-E8E433C90E97}" type="datetime1">
              <a:rPr lang="en-US"/>
              <a:pPr>
                <a:defRPr/>
              </a:pPr>
              <a:t>2/5/2020</a:t>
            </a:fld>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360CB7B5-EFE8-4C9D-8080-E3F9B1A83246}" type="slidenum">
              <a:rPr lang="en-US"/>
              <a:pPr>
                <a:defRPr/>
              </a:pPr>
              <a:t>‹N°›</a:t>
            </a:fld>
            <a:endParaRPr lang="en-US"/>
          </a:p>
        </p:txBody>
      </p:sp>
    </p:spTree>
    <p:extLst>
      <p:ext uri="{BB962C8B-B14F-4D97-AF65-F5344CB8AC3E}">
        <p14:creationId xmlns:p14="http://schemas.microsoft.com/office/powerpoint/2010/main" val="37640101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smtClean="0"/>
            </a:lvl1pPr>
          </a:lstStyle>
          <a:p>
            <a:pPr>
              <a:defRPr/>
            </a:pPr>
            <a:fld id="{D98759D8-6950-4A5D-8602-3627CFC245CE}" type="datetime1">
              <a:rPr lang="en-US"/>
              <a:pPr>
                <a:defRPr/>
              </a:pPr>
              <a:t>2/5/2020</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36ED0045-5E63-4BFB-AAC2-C6309C0167E6}" type="slidenum">
              <a:rPr lang="en-US"/>
              <a:pPr>
                <a:defRPr/>
              </a:pPr>
              <a:t>‹N°›</a:t>
            </a:fld>
            <a:endParaRPr lang="en-US"/>
          </a:p>
        </p:txBody>
      </p:sp>
    </p:spTree>
    <p:extLst>
      <p:ext uri="{BB962C8B-B14F-4D97-AF65-F5344CB8AC3E}">
        <p14:creationId xmlns:p14="http://schemas.microsoft.com/office/powerpoint/2010/main" val="255499905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F41FF89A-D9B7-41E3-9DD8-2AAB075813FB}" type="datetime1">
              <a:rPr lang="en-US"/>
              <a:pPr>
                <a:defRPr/>
              </a:pPr>
              <a:t>2/5/2020</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4B1CDF53-CDE7-4605-A829-EDE0D39E5F0F}" type="slidenum">
              <a:rPr lang="en-US"/>
              <a:pPr>
                <a:defRPr/>
              </a:pPr>
              <a:t>‹N°›</a:t>
            </a:fld>
            <a:endParaRPr lang="en-US"/>
          </a:p>
        </p:txBody>
      </p:sp>
    </p:spTree>
    <p:extLst>
      <p:ext uri="{BB962C8B-B14F-4D97-AF65-F5344CB8AC3E}">
        <p14:creationId xmlns:p14="http://schemas.microsoft.com/office/powerpoint/2010/main" val="384827787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55B94C69-C96A-47F1-9C00-38F83E231447}" type="datetime1">
              <a:rPr lang="en-US"/>
              <a:pPr>
                <a:defRPr/>
              </a:pPr>
              <a:t>2/5/2020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2BB98DFE-71BE-4101-921E-6ECE550840C7}" type="slidenum">
              <a:rPr lang="en-US"/>
              <a:pPr>
                <a:defRPr/>
              </a:pPr>
              <a:t>‹N°›</a:t>
            </a:fld>
            <a:endParaRPr lang="en-US"/>
          </a:p>
        </p:txBody>
      </p:sp>
    </p:spTree>
    <p:extLst>
      <p:ext uri="{BB962C8B-B14F-4D97-AF65-F5344CB8AC3E}">
        <p14:creationId xmlns:p14="http://schemas.microsoft.com/office/powerpoint/2010/main" val="163724170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2692A99C-E754-42FA-8D2F-F9468EF0C5CD}" type="datetime1">
              <a:rPr lang="en-US"/>
              <a:pPr>
                <a:defRPr/>
              </a:pPr>
              <a:t>2/5/2020</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591D8B7F-82CD-410A-BA4E-E527EB4AD7B1}" type="slidenum">
              <a:rPr lang="en-US"/>
              <a:pPr>
                <a:defRPr/>
              </a:pPr>
              <a:t>‹N°›</a:t>
            </a:fld>
            <a:endParaRPr lang="en-US"/>
          </a:p>
        </p:txBody>
      </p:sp>
    </p:spTree>
    <p:extLst>
      <p:ext uri="{BB962C8B-B14F-4D97-AF65-F5344CB8AC3E}">
        <p14:creationId xmlns:p14="http://schemas.microsoft.com/office/powerpoint/2010/main" val="1112290055"/>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24C281FC-BF60-4802-9D69-EE340F11CF17}" type="datetime1">
              <a:rPr lang="en-US"/>
              <a:pPr>
                <a:defRPr/>
              </a:pPr>
              <a:t>2/5/2020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D59801-A760-4FBE-992E-D048FF94FBA6}" type="slidenum">
              <a:rPr lang="en-US"/>
              <a:pPr>
                <a:defRPr/>
              </a:pPr>
              <a:t>‹N°›</a:t>
            </a:fld>
            <a:endParaRPr lang="en-US"/>
          </a:p>
        </p:txBody>
      </p:sp>
    </p:spTree>
    <p:extLst>
      <p:ext uri="{BB962C8B-B14F-4D97-AF65-F5344CB8AC3E}">
        <p14:creationId xmlns:p14="http://schemas.microsoft.com/office/powerpoint/2010/main" val="514841467"/>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A983A067-A6BD-45EE-AB9F-D99C80E054F7}" type="datetime1">
              <a:rPr lang="en-US"/>
              <a:pPr>
                <a:defRPr/>
              </a:pPr>
              <a:t>2/5/2020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8D3C7F-5B54-4CB5-A715-7D4A7D449940}" type="slidenum">
              <a:rPr lang="en-US"/>
              <a:pPr>
                <a:defRPr/>
              </a:pPr>
              <a:t>‹N°›</a:t>
            </a:fld>
            <a:endParaRPr lang="en-US"/>
          </a:p>
        </p:txBody>
      </p:sp>
    </p:spTree>
    <p:extLst>
      <p:ext uri="{BB962C8B-B14F-4D97-AF65-F5344CB8AC3E}">
        <p14:creationId xmlns:p14="http://schemas.microsoft.com/office/powerpoint/2010/main" val="3727415761"/>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smtClean="0">
                <a:solidFill>
                  <a:schemeClr val="tx1"/>
                </a:solidFill>
              </a:defRPr>
            </a:lvl1pPr>
          </a:lstStyle>
          <a:p>
            <a:pPr>
              <a:defRPr/>
            </a:pPr>
            <a:fld id="{EA4B89B5-CAC7-4DE1-9C8A-F168DCE6FE76}" type="datetime1">
              <a:rPr lang="en-US"/>
              <a:pPr>
                <a:defRPr/>
              </a:pPr>
              <a:t>2/5/2020</a:t>
            </a:fld>
            <a:endParaRPr 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44B50C8-B5FE-4F4F-B875-1851B7D7E99D}" type="slidenum">
              <a:rPr lang="en-US"/>
              <a:pPr>
                <a:defRPr/>
              </a:pPr>
              <a:t>‹N°›</a:t>
            </a:fld>
            <a:endParaRPr lang="en-US"/>
          </a:p>
        </p:txBody>
      </p:sp>
    </p:spTree>
    <p:extLst>
      <p:ext uri="{BB962C8B-B14F-4D97-AF65-F5344CB8AC3E}">
        <p14:creationId xmlns:p14="http://schemas.microsoft.com/office/powerpoint/2010/main" val="2342769595"/>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5B989588-9BE7-46CC-AC08-ABC07323F356}"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86B71D-3DD6-4B81-A128-7958B8670262}" type="slidenum">
              <a:rPr lang="en-US"/>
              <a:pPr>
                <a:defRPr/>
              </a:pPr>
              <a:t>‹N°›</a:t>
            </a:fld>
            <a:endParaRPr lang="en-US"/>
          </a:p>
        </p:txBody>
      </p:sp>
    </p:spTree>
    <p:extLst>
      <p:ext uri="{BB962C8B-B14F-4D97-AF65-F5344CB8AC3E}">
        <p14:creationId xmlns:p14="http://schemas.microsoft.com/office/powerpoint/2010/main" val="3996980593"/>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21F55F4-9C1A-4A53-826E-21C7E6814AE6}"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CDA93-F4B1-4749-AA0C-AD09034C4A3A}" type="slidenum">
              <a:rPr lang="en-US"/>
              <a:pPr>
                <a:defRPr/>
              </a:pPr>
              <a:t>‹N°›</a:t>
            </a:fld>
            <a:endParaRPr lang="en-US"/>
          </a:p>
        </p:txBody>
      </p:sp>
    </p:spTree>
    <p:extLst>
      <p:ext uri="{BB962C8B-B14F-4D97-AF65-F5344CB8AC3E}">
        <p14:creationId xmlns:p14="http://schemas.microsoft.com/office/powerpoint/2010/main" val="122785992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0C8FEBF9-BEEE-47B0-AECB-D5101D8DA299}" type="datetime1">
              <a:rPr lang="en-US"/>
              <a:pPr>
                <a:defRPr/>
              </a:pPr>
              <a:t>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5C962B-6E05-45B3-81A8-0B4787136CBE}" type="slidenum">
              <a:rPr lang="en-US"/>
              <a:pPr>
                <a:defRPr/>
              </a:pPr>
              <a:t>‹N°›</a:t>
            </a:fld>
            <a:endParaRPr lang="en-US"/>
          </a:p>
        </p:txBody>
      </p:sp>
    </p:spTree>
    <p:extLst>
      <p:ext uri="{BB962C8B-B14F-4D97-AF65-F5344CB8AC3E}">
        <p14:creationId xmlns:p14="http://schemas.microsoft.com/office/powerpoint/2010/main" val="3634797817"/>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48A1B8F-39E4-4C74-A0F8-C58BFE63E331}"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749903-09F7-4DEF-902C-6AFF2B828CC8}" type="slidenum">
              <a:rPr lang="en-US"/>
              <a:pPr>
                <a:defRPr/>
              </a:pPr>
              <a:t>‹N°›</a:t>
            </a:fld>
            <a:endParaRPr lang="en-US"/>
          </a:p>
        </p:txBody>
      </p:sp>
    </p:spTree>
    <p:extLst>
      <p:ext uri="{BB962C8B-B14F-4D97-AF65-F5344CB8AC3E}">
        <p14:creationId xmlns:p14="http://schemas.microsoft.com/office/powerpoint/2010/main" val="96942021"/>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CC97C6B-6A86-4C3A-9FB3-799EAB805C21}" type="datetime1">
              <a:rPr lang="en-US"/>
              <a:pPr>
                <a:defRPr/>
              </a:pPr>
              <a:t>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2C047-7E81-438F-938A-E38136F55D08}" type="slidenum">
              <a:rPr lang="en-US"/>
              <a:pPr>
                <a:defRPr/>
              </a:pPr>
              <a:t>‹N°›</a:t>
            </a:fld>
            <a:endParaRPr lang="en-US"/>
          </a:p>
        </p:txBody>
      </p:sp>
    </p:spTree>
    <p:extLst>
      <p:ext uri="{BB962C8B-B14F-4D97-AF65-F5344CB8AC3E}">
        <p14:creationId xmlns:p14="http://schemas.microsoft.com/office/powerpoint/2010/main" val="339537915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7C85670-5B4F-4048-B692-D6D83EB60A4B}" type="datetime1">
              <a:rPr lang="en-US"/>
              <a:pPr>
                <a:defRPr/>
              </a:pPr>
              <a:t>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80F7D9-CF87-4336-A300-10674223E0AF}" type="slidenum">
              <a:rPr lang="en-US"/>
              <a:pPr>
                <a:defRPr/>
              </a:pPr>
              <a:t>‹N°›</a:t>
            </a:fld>
            <a:endParaRPr lang="en-US"/>
          </a:p>
        </p:txBody>
      </p:sp>
    </p:spTree>
    <p:extLst>
      <p:ext uri="{BB962C8B-B14F-4D97-AF65-F5344CB8AC3E}">
        <p14:creationId xmlns:p14="http://schemas.microsoft.com/office/powerpoint/2010/main" val="2306636727"/>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1505A41-D7A2-42E7-85C3-455FB771F331}" type="datetime1">
              <a:rPr lang="en-US"/>
              <a:pPr>
                <a:defRPr/>
              </a:pPr>
              <a:t>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C2B24D-0DF2-4CF3-A6E0-54E31F3AD822}" type="slidenum">
              <a:rPr lang="en-US"/>
              <a:pPr>
                <a:defRPr/>
              </a:pPr>
              <a:t>‹N°›</a:t>
            </a:fld>
            <a:endParaRPr lang="en-US"/>
          </a:p>
        </p:txBody>
      </p:sp>
    </p:spTree>
    <p:extLst>
      <p:ext uri="{BB962C8B-B14F-4D97-AF65-F5344CB8AC3E}">
        <p14:creationId xmlns:p14="http://schemas.microsoft.com/office/powerpoint/2010/main" val="166852292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3ECD28-4F5A-4C10-9663-C7956D864D86}"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ED86D6-D03C-4271-895E-DDD527968B7F}" type="slidenum">
              <a:rPr lang="en-US"/>
              <a:pPr>
                <a:defRPr/>
              </a:pPr>
              <a:t>‹N°›</a:t>
            </a:fld>
            <a:endParaRPr lang="en-US"/>
          </a:p>
        </p:txBody>
      </p:sp>
    </p:spTree>
    <p:extLst>
      <p:ext uri="{BB962C8B-B14F-4D97-AF65-F5344CB8AC3E}">
        <p14:creationId xmlns:p14="http://schemas.microsoft.com/office/powerpoint/2010/main" val="39390550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E5E221-380D-4F31-B229-DB4BD277112A}"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2C83A2-9D83-46BA-9C65-380EDDC77B64}" type="slidenum">
              <a:rPr lang="en-US"/>
              <a:pPr>
                <a:defRPr/>
              </a:pPr>
              <a:t>‹N°›</a:t>
            </a:fld>
            <a:endParaRPr lang="en-US"/>
          </a:p>
        </p:txBody>
      </p:sp>
    </p:spTree>
    <p:extLst>
      <p:ext uri="{BB962C8B-B14F-4D97-AF65-F5344CB8AC3E}">
        <p14:creationId xmlns:p14="http://schemas.microsoft.com/office/powerpoint/2010/main" val="1718124429"/>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3848394-1E44-40A6-B04E-3208F236578E}"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48570-7A00-4762-9876-0E6E6515852E}" type="slidenum">
              <a:rPr lang="en-US"/>
              <a:pPr>
                <a:defRPr/>
              </a:pPr>
              <a:t>‹N°›</a:t>
            </a:fld>
            <a:endParaRPr lang="en-US"/>
          </a:p>
        </p:txBody>
      </p:sp>
    </p:spTree>
    <p:extLst>
      <p:ext uri="{BB962C8B-B14F-4D97-AF65-F5344CB8AC3E}">
        <p14:creationId xmlns:p14="http://schemas.microsoft.com/office/powerpoint/2010/main" val="2563009367"/>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F1A1B1B-1553-44F9-A60B-C262166160F3}"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71056D-3D8B-46CF-84CB-06706849E737}" type="slidenum">
              <a:rPr lang="en-US"/>
              <a:pPr>
                <a:defRPr/>
              </a:pPr>
              <a:t>‹N°›</a:t>
            </a:fld>
            <a:endParaRPr lang="en-US"/>
          </a:p>
        </p:txBody>
      </p:sp>
    </p:spTree>
    <p:extLst>
      <p:ext uri="{BB962C8B-B14F-4D97-AF65-F5344CB8AC3E}">
        <p14:creationId xmlns:p14="http://schemas.microsoft.com/office/powerpoint/2010/main" val="2652688303"/>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smtClean="0">
                <a:solidFill>
                  <a:schemeClr val="tx1"/>
                </a:solidFill>
              </a:defRPr>
            </a:lvl1pPr>
          </a:lstStyle>
          <a:p>
            <a:pPr>
              <a:defRPr/>
            </a:pPr>
            <a:fld id="{2B83D3A0-730D-46FC-A0E7-D4B9545C1AA7}" type="datetime1">
              <a:rPr lang="en-US"/>
              <a:pPr>
                <a:defRPr/>
              </a:pPr>
              <a:t>2/5/2020</a:t>
            </a:fld>
            <a:endParaRPr 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A763F1-531F-41D3-84DF-1938CF15E3E9}" type="slidenum">
              <a:rPr lang="en-US"/>
              <a:pPr>
                <a:defRPr/>
              </a:pPr>
              <a:t>‹N°›</a:t>
            </a:fld>
            <a:endParaRPr lang="en-US"/>
          </a:p>
        </p:txBody>
      </p:sp>
    </p:spTree>
    <p:extLst>
      <p:ext uri="{BB962C8B-B14F-4D97-AF65-F5344CB8AC3E}">
        <p14:creationId xmlns:p14="http://schemas.microsoft.com/office/powerpoint/2010/main" val="3877687461"/>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832134D9-856E-4FFE-A6B6-395766A5C483}"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EB686B-8370-4D0E-9216-F828DB362475}" type="slidenum">
              <a:rPr lang="en-US"/>
              <a:pPr>
                <a:defRPr/>
              </a:pPr>
              <a:t>‹N°›</a:t>
            </a:fld>
            <a:endParaRPr lang="en-US"/>
          </a:p>
        </p:txBody>
      </p:sp>
    </p:spTree>
    <p:extLst>
      <p:ext uri="{BB962C8B-B14F-4D97-AF65-F5344CB8AC3E}">
        <p14:creationId xmlns:p14="http://schemas.microsoft.com/office/powerpoint/2010/main" val="345193386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ED05105-F1A7-4592-A2E8-FF4C493FBA21}" type="datetime1">
              <a:rPr lang="en-US"/>
              <a:pPr>
                <a:defRPr/>
              </a:pPr>
              <a:t>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D2BD74-000D-4E96-BAB3-94DD80F25123}" type="slidenum">
              <a:rPr lang="en-US"/>
              <a:pPr>
                <a:defRPr/>
              </a:pPr>
              <a:t>‹N°›</a:t>
            </a:fld>
            <a:endParaRPr lang="en-US"/>
          </a:p>
        </p:txBody>
      </p:sp>
    </p:spTree>
    <p:extLst>
      <p:ext uri="{BB962C8B-B14F-4D97-AF65-F5344CB8AC3E}">
        <p14:creationId xmlns:p14="http://schemas.microsoft.com/office/powerpoint/2010/main" val="1365005470"/>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7FDFBA7-D770-4426-8CB8-DF59EC4D997A}"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056C2-C152-413F-97EC-6896F0B6434C}" type="slidenum">
              <a:rPr lang="en-US"/>
              <a:pPr>
                <a:defRPr/>
              </a:pPr>
              <a:t>‹N°›</a:t>
            </a:fld>
            <a:endParaRPr lang="en-US"/>
          </a:p>
        </p:txBody>
      </p:sp>
    </p:spTree>
    <p:extLst>
      <p:ext uri="{BB962C8B-B14F-4D97-AF65-F5344CB8AC3E}">
        <p14:creationId xmlns:p14="http://schemas.microsoft.com/office/powerpoint/2010/main" val="2934327149"/>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A816D590-D7A8-4E38-8F66-2086FFFA3641}"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307E7E-8089-4C4F-91EF-D979813E2742}" type="slidenum">
              <a:rPr lang="en-US"/>
              <a:pPr>
                <a:defRPr/>
              </a:pPr>
              <a:t>‹N°›</a:t>
            </a:fld>
            <a:endParaRPr lang="en-US"/>
          </a:p>
        </p:txBody>
      </p:sp>
    </p:spTree>
    <p:extLst>
      <p:ext uri="{BB962C8B-B14F-4D97-AF65-F5344CB8AC3E}">
        <p14:creationId xmlns:p14="http://schemas.microsoft.com/office/powerpoint/2010/main" val="1206282564"/>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ADD67A2-6D5F-43FD-9CED-FB78BA4D14BB}" type="datetime1">
              <a:rPr lang="en-US"/>
              <a:pPr>
                <a:defRPr/>
              </a:pPr>
              <a:t>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B1AC9C-0CE6-4145-9FAD-2467F22B4F1A}" type="slidenum">
              <a:rPr lang="en-US"/>
              <a:pPr>
                <a:defRPr/>
              </a:pPr>
              <a:t>‹N°›</a:t>
            </a:fld>
            <a:endParaRPr lang="en-US"/>
          </a:p>
        </p:txBody>
      </p:sp>
    </p:spTree>
    <p:extLst>
      <p:ext uri="{BB962C8B-B14F-4D97-AF65-F5344CB8AC3E}">
        <p14:creationId xmlns:p14="http://schemas.microsoft.com/office/powerpoint/2010/main" val="3380762634"/>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203B3BF-52C3-4270-9D9F-E5DE27D32665}" type="datetime1">
              <a:rPr lang="en-US"/>
              <a:pPr>
                <a:defRPr/>
              </a:pPr>
              <a:t>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DAFE50-EF8E-4FD4-BAF7-48D07CBFB852}" type="slidenum">
              <a:rPr lang="en-US"/>
              <a:pPr>
                <a:defRPr/>
              </a:pPr>
              <a:t>‹N°›</a:t>
            </a:fld>
            <a:endParaRPr lang="en-US"/>
          </a:p>
        </p:txBody>
      </p:sp>
    </p:spTree>
    <p:extLst>
      <p:ext uri="{BB962C8B-B14F-4D97-AF65-F5344CB8AC3E}">
        <p14:creationId xmlns:p14="http://schemas.microsoft.com/office/powerpoint/2010/main" val="1394534191"/>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D4C4BE-960A-497A-955E-D7C82E3E764B}" type="datetime1">
              <a:rPr lang="en-US"/>
              <a:pPr>
                <a:defRPr/>
              </a:pPr>
              <a:t>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5D7A7B-C4A1-4F29-AC78-91667D88E56B}" type="slidenum">
              <a:rPr lang="en-US"/>
              <a:pPr>
                <a:defRPr/>
              </a:pPr>
              <a:t>‹N°›</a:t>
            </a:fld>
            <a:endParaRPr lang="en-US"/>
          </a:p>
        </p:txBody>
      </p:sp>
    </p:spTree>
    <p:extLst>
      <p:ext uri="{BB962C8B-B14F-4D97-AF65-F5344CB8AC3E}">
        <p14:creationId xmlns:p14="http://schemas.microsoft.com/office/powerpoint/2010/main" val="282612956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C8EE95-B9D5-4023-A23E-0F6A72A35E57}"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626731-3E7F-4130-A80F-4078821F0581}" type="slidenum">
              <a:rPr lang="en-US"/>
              <a:pPr>
                <a:defRPr/>
              </a:pPr>
              <a:t>‹N°›</a:t>
            </a:fld>
            <a:endParaRPr lang="en-US"/>
          </a:p>
        </p:txBody>
      </p:sp>
    </p:spTree>
    <p:extLst>
      <p:ext uri="{BB962C8B-B14F-4D97-AF65-F5344CB8AC3E}">
        <p14:creationId xmlns:p14="http://schemas.microsoft.com/office/powerpoint/2010/main" val="1893550753"/>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4E3EB0-3534-4CF4-9483-96B749102BB1}"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81E479-3F23-41B1-839B-ED4E7E8828E8}" type="slidenum">
              <a:rPr lang="en-US"/>
              <a:pPr>
                <a:defRPr/>
              </a:pPr>
              <a:t>‹N°›</a:t>
            </a:fld>
            <a:endParaRPr lang="en-US"/>
          </a:p>
        </p:txBody>
      </p:sp>
    </p:spTree>
    <p:extLst>
      <p:ext uri="{BB962C8B-B14F-4D97-AF65-F5344CB8AC3E}">
        <p14:creationId xmlns:p14="http://schemas.microsoft.com/office/powerpoint/2010/main" val="717829739"/>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25A206B-BC72-4187-9F4C-7AC650CDE0DC}"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D5719-1C70-4A10-85C8-2828A2175478}" type="slidenum">
              <a:rPr lang="en-US"/>
              <a:pPr>
                <a:defRPr/>
              </a:pPr>
              <a:t>‹N°›</a:t>
            </a:fld>
            <a:endParaRPr lang="en-US"/>
          </a:p>
        </p:txBody>
      </p:sp>
    </p:spTree>
    <p:extLst>
      <p:ext uri="{BB962C8B-B14F-4D97-AF65-F5344CB8AC3E}">
        <p14:creationId xmlns:p14="http://schemas.microsoft.com/office/powerpoint/2010/main" val="258799231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67B1CE1-7CF9-4214-AB28-672030932CBA}"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B293F6-A13A-4E0C-A806-B469D9349C0A}" type="slidenum">
              <a:rPr lang="en-US"/>
              <a:pPr>
                <a:defRPr/>
              </a:pPr>
              <a:t>‹N°›</a:t>
            </a:fld>
            <a:endParaRPr lang="en-US"/>
          </a:p>
        </p:txBody>
      </p:sp>
    </p:spTree>
    <p:extLst>
      <p:ext uri="{BB962C8B-B14F-4D97-AF65-F5344CB8AC3E}">
        <p14:creationId xmlns:p14="http://schemas.microsoft.com/office/powerpoint/2010/main" val="508155118"/>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ECD_TEXT_10c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207963"/>
            <a:ext cx="1970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smtClean="0">
                <a:solidFill>
                  <a:schemeClr val="tx1"/>
                </a:solidFill>
              </a:defRPr>
            </a:lvl1pPr>
          </a:lstStyle>
          <a:p>
            <a:pPr>
              <a:defRPr/>
            </a:pPr>
            <a:fld id="{17435F56-C060-4C5E-8AE6-AA242190CA99}" type="datetime1">
              <a:rPr lang="en-US"/>
              <a:pPr>
                <a:defRPr/>
              </a:pPr>
              <a:t>2/5/2020</a:t>
            </a:fld>
            <a:endParaRPr 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23B76193-132C-42DE-A897-DCF4E6AE057D}" type="slidenum">
              <a:rPr lang="en-US"/>
              <a:pPr>
                <a:defRPr/>
              </a:pPr>
              <a:t>‹N°›</a:t>
            </a:fld>
            <a:endParaRPr lang="en-US"/>
          </a:p>
        </p:txBody>
      </p:sp>
    </p:spTree>
    <p:extLst>
      <p:ext uri="{BB962C8B-B14F-4D97-AF65-F5344CB8AC3E}">
        <p14:creationId xmlns:p14="http://schemas.microsoft.com/office/powerpoint/2010/main" val="36187702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17C2AC-6C13-49C9-B58D-C2F1901A3CBD}"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80E4B4-0B73-4364-B708-32AD63188330}" type="slidenum">
              <a:rPr lang="en-US"/>
              <a:pPr>
                <a:defRPr/>
              </a:pPr>
              <a:t>‹N°›</a:t>
            </a:fld>
            <a:endParaRPr lang="en-US"/>
          </a:p>
        </p:txBody>
      </p:sp>
    </p:spTree>
    <p:extLst>
      <p:ext uri="{BB962C8B-B14F-4D97-AF65-F5344CB8AC3E}">
        <p14:creationId xmlns:p14="http://schemas.microsoft.com/office/powerpoint/2010/main" val="664456064"/>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2DCACFCB-6714-4196-9944-8D376CF537A3}"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92B101-E951-46B4-BFFF-E9F23C0B4033}" type="slidenum">
              <a:rPr lang="en-US"/>
              <a:pPr>
                <a:defRPr/>
              </a:pPr>
              <a:t>‹N°›</a:t>
            </a:fld>
            <a:endParaRPr lang="en-US"/>
          </a:p>
        </p:txBody>
      </p:sp>
    </p:spTree>
    <p:extLst>
      <p:ext uri="{BB962C8B-B14F-4D97-AF65-F5344CB8AC3E}">
        <p14:creationId xmlns:p14="http://schemas.microsoft.com/office/powerpoint/2010/main" val="1427123287"/>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85F048-DF6F-4B47-AFA7-2620E0641EE6}"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F7DFAC-4259-4F80-A3CF-23DD18E7C980}" type="slidenum">
              <a:rPr lang="en-US"/>
              <a:pPr>
                <a:defRPr/>
              </a:pPr>
              <a:t>‹N°›</a:t>
            </a:fld>
            <a:endParaRPr lang="en-US"/>
          </a:p>
        </p:txBody>
      </p:sp>
    </p:spTree>
    <p:extLst>
      <p:ext uri="{BB962C8B-B14F-4D97-AF65-F5344CB8AC3E}">
        <p14:creationId xmlns:p14="http://schemas.microsoft.com/office/powerpoint/2010/main" val="254889336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BA24642-FF42-4FCC-8318-8EF283AE2608}"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F6E687-4C94-4B94-82D3-8B723197073B}" type="slidenum">
              <a:rPr lang="en-US"/>
              <a:pPr>
                <a:defRPr/>
              </a:pPr>
              <a:t>‹N°›</a:t>
            </a:fld>
            <a:endParaRPr lang="en-US"/>
          </a:p>
        </p:txBody>
      </p:sp>
    </p:spTree>
    <p:extLst>
      <p:ext uri="{BB962C8B-B14F-4D97-AF65-F5344CB8AC3E}">
        <p14:creationId xmlns:p14="http://schemas.microsoft.com/office/powerpoint/2010/main" val="3126016802"/>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DAF9DFC-1FCE-4B52-AD13-DB1BBE7BC158}" type="datetime1">
              <a:rPr lang="en-US"/>
              <a:pPr>
                <a:defRPr/>
              </a:pPr>
              <a:t>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F2539E-8F4D-4C5F-BAFA-322D5FDCEECB}" type="slidenum">
              <a:rPr lang="en-US"/>
              <a:pPr>
                <a:defRPr/>
              </a:pPr>
              <a:t>‹N°›</a:t>
            </a:fld>
            <a:endParaRPr lang="en-US"/>
          </a:p>
        </p:txBody>
      </p:sp>
    </p:spTree>
    <p:extLst>
      <p:ext uri="{BB962C8B-B14F-4D97-AF65-F5344CB8AC3E}">
        <p14:creationId xmlns:p14="http://schemas.microsoft.com/office/powerpoint/2010/main" val="1340584173"/>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D253FCC-1B20-4D01-BCD7-9B36B43D690C}" type="datetime1">
              <a:rPr lang="en-US"/>
              <a:pPr>
                <a:defRPr/>
              </a:pPr>
              <a:t>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939DFC-CC7C-43B5-9CA6-3D3E73780532}" type="slidenum">
              <a:rPr lang="en-US"/>
              <a:pPr>
                <a:defRPr/>
              </a:pPr>
              <a:t>‹N°›</a:t>
            </a:fld>
            <a:endParaRPr lang="en-US"/>
          </a:p>
        </p:txBody>
      </p:sp>
    </p:spTree>
    <p:extLst>
      <p:ext uri="{BB962C8B-B14F-4D97-AF65-F5344CB8AC3E}">
        <p14:creationId xmlns:p14="http://schemas.microsoft.com/office/powerpoint/2010/main" val="1144560929"/>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F2A8D4A-3C39-4C14-AF4B-4DCF830D72BB}" type="datetime1">
              <a:rPr lang="en-US"/>
              <a:pPr>
                <a:defRPr/>
              </a:pPr>
              <a:t>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48D5E0-2E0D-42E7-992B-4B4FE402018F}" type="slidenum">
              <a:rPr lang="en-US"/>
              <a:pPr>
                <a:defRPr/>
              </a:pPr>
              <a:t>‹N°›</a:t>
            </a:fld>
            <a:endParaRPr lang="en-US"/>
          </a:p>
        </p:txBody>
      </p:sp>
    </p:spTree>
    <p:extLst>
      <p:ext uri="{BB962C8B-B14F-4D97-AF65-F5344CB8AC3E}">
        <p14:creationId xmlns:p14="http://schemas.microsoft.com/office/powerpoint/2010/main" val="1748040437"/>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F5C4065-D8E2-4557-8D3C-E2C7AABA9EDF}"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2166F1-76BC-4A8D-87E5-B49F86FFF1C6}" type="slidenum">
              <a:rPr lang="en-US"/>
              <a:pPr>
                <a:defRPr/>
              </a:pPr>
              <a:t>‹N°›</a:t>
            </a:fld>
            <a:endParaRPr lang="en-US"/>
          </a:p>
        </p:txBody>
      </p:sp>
    </p:spTree>
    <p:extLst>
      <p:ext uri="{BB962C8B-B14F-4D97-AF65-F5344CB8AC3E}">
        <p14:creationId xmlns:p14="http://schemas.microsoft.com/office/powerpoint/2010/main" val="3653178093"/>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004413-03D1-4883-AA52-76AE37F75D12}"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6910F1-9A74-480A-83A1-4E7D0B3576E6}" type="slidenum">
              <a:rPr lang="en-US"/>
              <a:pPr>
                <a:defRPr/>
              </a:pPr>
              <a:t>‹N°›</a:t>
            </a:fld>
            <a:endParaRPr lang="en-US"/>
          </a:p>
        </p:txBody>
      </p:sp>
    </p:spTree>
    <p:extLst>
      <p:ext uri="{BB962C8B-B14F-4D97-AF65-F5344CB8AC3E}">
        <p14:creationId xmlns:p14="http://schemas.microsoft.com/office/powerpoint/2010/main" val="4267060678"/>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B742342-6352-4F53-8087-19F52B59AB31}"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6F6FF-D9A4-46C2-981A-100AF5CA5573}" type="slidenum">
              <a:rPr lang="en-US"/>
              <a:pPr>
                <a:defRPr/>
              </a:pPr>
              <a:t>‹N°›</a:t>
            </a:fld>
            <a:endParaRPr lang="en-US"/>
          </a:p>
        </p:txBody>
      </p:sp>
    </p:spTree>
    <p:extLst>
      <p:ext uri="{BB962C8B-B14F-4D97-AF65-F5344CB8AC3E}">
        <p14:creationId xmlns:p14="http://schemas.microsoft.com/office/powerpoint/2010/main" val="1243761673"/>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AF1A156-5628-4FCF-8D42-C660D6F8D120}"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ADC083-9D90-4DFB-9227-80A2746A7D67}" type="slidenum">
              <a:rPr lang="en-US"/>
              <a:pPr>
                <a:defRPr/>
              </a:pPr>
              <a:t>‹N°›</a:t>
            </a:fld>
            <a:endParaRPr lang="en-US"/>
          </a:p>
        </p:txBody>
      </p:sp>
    </p:spTree>
    <p:extLst>
      <p:ext uri="{BB962C8B-B14F-4D97-AF65-F5344CB8AC3E}">
        <p14:creationId xmlns:p14="http://schemas.microsoft.com/office/powerpoint/2010/main" val="165827115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F417F7-BF98-4496-A624-E5660474EE17}"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B226CB-B0F1-42A6-B9EF-75AEFFAF2323}" type="slidenum">
              <a:rPr lang="en-US"/>
              <a:pPr>
                <a:defRPr/>
              </a:pPr>
              <a:t>‹N°›</a:t>
            </a:fld>
            <a:endParaRPr lang="en-US"/>
          </a:p>
        </p:txBody>
      </p:sp>
    </p:spTree>
    <p:extLst>
      <p:ext uri="{BB962C8B-B14F-4D97-AF65-F5344CB8AC3E}">
        <p14:creationId xmlns:p14="http://schemas.microsoft.com/office/powerpoint/2010/main" val="2537154281"/>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_EN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623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009726" y="1749847"/>
            <a:ext cx="4894263" cy="1470025"/>
          </a:xfrm>
        </p:spPr>
        <p:txBody>
          <a:bodyPr/>
          <a:lstStyle>
            <a:lvl1pPr algn="l">
              <a:defRPr>
                <a:solidFill>
                  <a:schemeClr val="bg1"/>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3332584"/>
            <a:ext cx="4929187" cy="1752600"/>
          </a:xfrm>
        </p:spPr>
        <p:txBody>
          <a:bodyPr/>
          <a:lstStyle>
            <a:lvl1pPr marL="0" indent="0" algn="l">
              <a:buFontTx/>
              <a:buNone/>
              <a:defRPr>
                <a:solidFill>
                  <a:schemeClr val="bg1"/>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smtClean="0">
                <a:solidFill>
                  <a:srgbClr val="786455"/>
                </a:solidFill>
              </a:defRPr>
            </a:lvl1pPr>
          </a:lstStyle>
          <a:p>
            <a:pPr>
              <a:defRPr/>
            </a:pPr>
            <a:fld id="{3AB626BA-AD14-4E21-A27A-9909651FA615}" type="datetime1">
              <a:rPr lang="en-US"/>
              <a:pPr>
                <a:defRPr/>
              </a:pPr>
              <a:t>2/5/2020</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6F42098-7A6E-439F-8900-F6B6F4F2E08D}" type="slidenum">
              <a:rPr lang="en-US"/>
              <a:pPr>
                <a:defRPr/>
              </a:pPr>
              <a:t>‹N°›</a:t>
            </a:fld>
            <a:endParaRPr lang="en-US"/>
          </a:p>
        </p:txBody>
      </p:sp>
    </p:spTree>
    <p:extLst>
      <p:ext uri="{BB962C8B-B14F-4D97-AF65-F5344CB8AC3E}">
        <p14:creationId xmlns:p14="http://schemas.microsoft.com/office/powerpoint/2010/main" val="927822776"/>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3507C0EB-80C3-425D-8A60-412A2D2C95D1}"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B51962-9714-4EA4-A02E-BCC79522351E}" type="slidenum">
              <a:rPr lang="en-US"/>
              <a:pPr>
                <a:defRPr/>
              </a:pPr>
              <a:t>‹N°›</a:t>
            </a:fld>
            <a:endParaRPr lang="en-US"/>
          </a:p>
        </p:txBody>
      </p:sp>
    </p:spTree>
    <p:extLst>
      <p:ext uri="{BB962C8B-B14F-4D97-AF65-F5344CB8AC3E}">
        <p14:creationId xmlns:p14="http://schemas.microsoft.com/office/powerpoint/2010/main" val="1183235007"/>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756303D-DB0D-4B34-B38A-D378A4222ABD}"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BC6FDF-0466-40F0-B766-5E97CC971C2A}" type="slidenum">
              <a:rPr lang="en-US"/>
              <a:pPr>
                <a:defRPr/>
              </a:pPr>
              <a:t>‹N°›</a:t>
            </a:fld>
            <a:endParaRPr lang="en-US"/>
          </a:p>
        </p:txBody>
      </p:sp>
    </p:spTree>
    <p:extLst>
      <p:ext uri="{BB962C8B-B14F-4D97-AF65-F5344CB8AC3E}">
        <p14:creationId xmlns:p14="http://schemas.microsoft.com/office/powerpoint/2010/main" val="1820760014"/>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12C2FA8-E1BB-4D8F-A2C3-BC2B6C22C1ED}"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85898-C239-4B83-AF6C-7610797EE634}" type="slidenum">
              <a:rPr lang="en-US"/>
              <a:pPr>
                <a:defRPr/>
              </a:pPr>
              <a:t>‹N°›</a:t>
            </a:fld>
            <a:endParaRPr lang="en-US"/>
          </a:p>
        </p:txBody>
      </p:sp>
    </p:spTree>
    <p:extLst>
      <p:ext uri="{BB962C8B-B14F-4D97-AF65-F5344CB8AC3E}">
        <p14:creationId xmlns:p14="http://schemas.microsoft.com/office/powerpoint/2010/main" val="621132805"/>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39F15B6-3E7E-4076-B3A3-1EAFE6E5878F}" type="datetime1">
              <a:rPr lang="en-US"/>
              <a:pPr>
                <a:defRPr/>
              </a:pPr>
              <a:t>2/5/2020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AD1A1-77F7-45BB-A9A4-B7C8A86E5877}" type="slidenum">
              <a:rPr lang="en-US"/>
              <a:pPr>
                <a:defRPr/>
              </a:pPr>
              <a:t>‹N°›</a:t>
            </a:fld>
            <a:endParaRPr lang="en-US"/>
          </a:p>
        </p:txBody>
      </p:sp>
    </p:spTree>
    <p:extLst>
      <p:ext uri="{BB962C8B-B14F-4D97-AF65-F5344CB8AC3E}">
        <p14:creationId xmlns:p14="http://schemas.microsoft.com/office/powerpoint/2010/main" val="800378474"/>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E42D5E82-97E4-4CAD-B20C-3BB6B4B0BFD4}" type="datetime1">
              <a:rPr lang="en-US"/>
              <a:pPr>
                <a:defRPr/>
              </a:pPr>
              <a:t>2/5/2020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FA7AE6-51D1-413D-B9B0-1E9B2FE86D65}" type="slidenum">
              <a:rPr lang="en-US"/>
              <a:pPr>
                <a:defRPr/>
              </a:pPr>
              <a:t>‹N°›</a:t>
            </a:fld>
            <a:endParaRPr lang="en-US"/>
          </a:p>
        </p:txBody>
      </p:sp>
    </p:spTree>
    <p:extLst>
      <p:ext uri="{BB962C8B-B14F-4D97-AF65-F5344CB8AC3E}">
        <p14:creationId xmlns:p14="http://schemas.microsoft.com/office/powerpoint/2010/main" val="3964066077"/>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51F57B-069E-421A-A132-ED42330D2943}" type="datetime1">
              <a:rPr lang="en-US"/>
              <a:pPr>
                <a:defRPr/>
              </a:pPr>
              <a:t>2/5/2020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8253C3-8C8D-43BA-AF3D-3B3B3F6F0F7B}" type="slidenum">
              <a:rPr lang="en-US"/>
              <a:pPr>
                <a:defRPr/>
              </a:pPr>
              <a:t>‹N°›</a:t>
            </a:fld>
            <a:endParaRPr lang="en-US"/>
          </a:p>
        </p:txBody>
      </p:sp>
    </p:spTree>
    <p:extLst>
      <p:ext uri="{BB962C8B-B14F-4D97-AF65-F5344CB8AC3E}">
        <p14:creationId xmlns:p14="http://schemas.microsoft.com/office/powerpoint/2010/main" val="276912566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5167E70-9AE3-4281-B120-CF928E90B272}"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98C93C-F181-41DF-85BC-6C98EA7998C0}" type="slidenum">
              <a:rPr lang="en-US"/>
              <a:pPr>
                <a:defRPr/>
              </a:pPr>
              <a:t>‹N°›</a:t>
            </a:fld>
            <a:endParaRPr lang="en-US"/>
          </a:p>
        </p:txBody>
      </p:sp>
    </p:spTree>
    <p:extLst>
      <p:ext uri="{BB962C8B-B14F-4D97-AF65-F5344CB8AC3E}">
        <p14:creationId xmlns:p14="http://schemas.microsoft.com/office/powerpoint/2010/main" val="1282402782"/>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A632AC-4296-437F-BA8C-C9000C4D0BE4}" type="datetime1">
              <a:rPr lang="en-US"/>
              <a:pPr>
                <a:defRPr/>
              </a:pPr>
              <a:t>2/5/2020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238558-12C6-45E3-8137-3C252BC7BA2A}" type="slidenum">
              <a:rPr lang="en-US"/>
              <a:pPr>
                <a:defRPr/>
              </a:pPr>
              <a:t>‹N°›</a:t>
            </a:fld>
            <a:endParaRPr lang="en-US"/>
          </a:p>
        </p:txBody>
      </p:sp>
    </p:spTree>
    <p:extLst>
      <p:ext uri="{BB962C8B-B14F-4D97-AF65-F5344CB8AC3E}">
        <p14:creationId xmlns:p14="http://schemas.microsoft.com/office/powerpoint/2010/main" val="811160619"/>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7DE6FE8-91CC-4208-8661-716A55447D1A}" type="datetime1">
              <a:rPr lang="en-US"/>
              <a:pPr>
                <a:defRPr/>
              </a:pPr>
              <a:t>2/5/2020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B62FE-B33E-4F88-A8EF-DDCE0D295217}" type="slidenum">
              <a:rPr lang="en-US"/>
              <a:pPr>
                <a:defRPr/>
              </a:pPr>
              <a:t>‹N°›</a:t>
            </a:fld>
            <a:endParaRPr lang="en-US"/>
          </a:p>
        </p:txBody>
      </p:sp>
    </p:spTree>
    <p:extLst>
      <p:ext uri="{BB962C8B-B14F-4D97-AF65-F5344CB8AC3E}">
        <p14:creationId xmlns:p14="http://schemas.microsoft.com/office/powerpoint/2010/main" val="40005371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3.xml"/><Relationship Id="rId7" Type="http://schemas.openxmlformats.org/officeDocument/2006/relationships/image" Target="../media/image6.emf"/><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theme" Target="../theme/theme10.xml"/><Relationship Id="rId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9.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3.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PPT_fondslid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Georgia" pitchFamily="18" charset="0"/>
                <a:cs typeface="Arial" pitchFamily="34" charset="0"/>
              </a:defRPr>
            </a:lvl1pPr>
          </a:lstStyle>
          <a:p>
            <a:pPr>
              <a:defRPr/>
            </a:pPr>
            <a:fld id="{7351AA8B-442C-4BAD-90D2-10883A8883B9}"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Georgia" pitchFamily="18"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Georgia" pitchFamily="18" charset="0"/>
                <a:cs typeface="Arial" pitchFamily="34" charset="0"/>
              </a:defRPr>
            </a:lvl1pPr>
          </a:lstStyle>
          <a:p>
            <a:pPr>
              <a:defRPr/>
            </a:pPr>
            <a:fld id="{412E0859-2855-48A9-BB64-33920502E01E}" type="slidenum">
              <a:rPr lang="en-US"/>
              <a:pPr>
                <a:defRPr/>
              </a:pPr>
              <a:t>‹N°›</a:t>
            </a:fld>
            <a:endParaRPr lang="en-US"/>
          </a:p>
        </p:txBody>
      </p:sp>
      <p:pic>
        <p:nvPicPr>
          <p:cNvPr id="1032" name="Picture 11" descr="OECD_10cm.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8313" y="6172200"/>
            <a:ext cx="5810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07" r:id="rId1"/>
    <p:sldLayoutId id="2147485935" r:id="rId2"/>
    <p:sldLayoutId id="2147485936" r:id="rId3"/>
    <p:sldLayoutId id="2147485937" r:id="rId4"/>
    <p:sldLayoutId id="2147485938" r:id="rId5"/>
    <p:sldLayoutId id="2147485939" r:id="rId6"/>
    <p:sldLayoutId id="2147485940" r:id="rId7"/>
    <p:sldLayoutId id="2147485941" r:id="rId8"/>
    <p:sldLayoutId id="2147485942" r:id="rId9"/>
    <p:sldLayoutId id="2147485943" r:id="rId10"/>
    <p:sldLayoutId id="2147485944" r:id="rId11"/>
    <p:sldLayoutId id="2147486008" r:id="rId12"/>
  </p:sldLayoutIdLst>
  <p:transition spd="slow">
    <p:fade/>
  </p:transition>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fld id="{7351AA8B-442C-4BAD-90D2-10883A8883B9}" type="datetime1">
              <a:rPr lang="en-US" smtClean="0"/>
              <a:pPr>
                <a:defRPr/>
              </a:pPr>
              <a:t>2/5/2020</a:t>
            </a:fld>
            <a:endParaRPr lang="en-US"/>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en-US"/>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412E0859-2855-48A9-BB64-33920502E01E}"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6046" r:id="rId1"/>
    <p:sldLayoutId id="2147486047" r:id="rId2"/>
    <p:sldLayoutId id="2147486048" r:id="rId3"/>
    <p:sldLayoutId id="2147486050" r:id="rId4"/>
  </p:sldLayoutIdLst>
  <p:transition spd="slow">
    <p:fade/>
  </p:transition>
  <p:timing>
    <p:tnLst>
      <p:par>
        <p:cTn id="1" dur="indefinite" restart="never" nodeType="tmRoot"/>
      </p:par>
    </p:tnLst>
  </p:timing>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F19D196F-D783-4952-ACC0-0E35CA0F5FDE}" type="datetime1">
              <a:rPr lang="en-US"/>
              <a:pPr>
                <a:defRPr/>
              </a:pPr>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4C30C1E3-1962-4DB8-82BC-4A5AC10A8BBC}"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5945" r:id="rId1"/>
    <p:sldLayoutId id="2147485946" r:id="rId2"/>
    <p:sldLayoutId id="2147485947" r:id="rId3"/>
    <p:sldLayoutId id="2147485948" r:id="rId4"/>
    <p:sldLayoutId id="2147485949" r:id="rId5"/>
    <p:sldLayoutId id="2147485950" r:id="rId6"/>
    <p:sldLayoutId id="2147485951" r:id="rId7"/>
    <p:sldLayoutId id="2147485952" r:id="rId8"/>
    <p:sldLayoutId id="2147485953" r:id="rId9"/>
    <p:sldLayoutId id="2147485954" r:id="rId10"/>
    <p:sldLayoutId id="2147485955" r:id="rId11"/>
  </p:sldLayoutIdLst>
  <p:transition spd="slow">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Georgia" pitchFamily="18" charset="0"/>
                <a:cs typeface="Arial" pitchFamily="34" charset="0"/>
              </a:defRPr>
            </a:lvl1pPr>
          </a:lstStyle>
          <a:p>
            <a:pPr>
              <a:defRPr/>
            </a:pPr>
            <a:fld id="{89B0D187-649A-4587-B367-E27403173286}"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Georgia" pitchFamily="18"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Georgia" pitchFamily="18" charset="0"/>
                <a:cs typeface="Arial" pitchFamily="34" charset="0"/>
              </a:defRPr>
            </a:lvl1pPr>
          </a:lstStyle>
          <a:p>
            <a:pPr>
              <a:defRPr/>
            </a:pPr>
            <a:fld id="{54CF19A6-A3D9-41DC-BA3B-F7522B9E1287}" type="slidenum">
              <a:rPr lang="en-US"/>
              <a:pPr>
                <a:defRPr/>
              </a:pPr>
              <a:t>‹N°›</a:t>
            </a:fld>
            <a:endParaRPr lang="en-US"/>
          </a:p>
        </p:txBody>
      </p:sp>
      <p:pic>
        <p:nvPicPr>
          <p:cNvPr id="3080"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5810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09" r:id="rId1"/>
    <p:sldLayoutId id="2147485956" r:id="rId2"/>
    <p:sldLayoutId id="2147485957" r:id="rId3"/>
    <p:sldLayoutId id="2147485958" r:id="rId4"/>
    <p:sldLayoutId id="2147485959" r:id="rId5"/>
    <p:sldLayoutId id="2147485960" r:id="rId6"/>
    <p:sldLayoutId id="2147485961" r:id="rId7"/>
    <p:sldLayoutId id="2147485962" r:id="rId8"/>
    <p:sldLayoutId id="2147485963" r:id="rId9"/>
    <p:sldLayoutId id="2147485964" r:id="rId10"/>
    <p:sldLayoutId id="2147485965" r:id="rId11"/>
  </p:sldLayoutIdLst>
  <p:transition spd="slow">
    <p:fade/>
  </p:transition>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727272"/>
                </a:solidFill>
                <a:latin typeface="Georgia" pitchFamily="18" charset="0"/>
                <a:cs typeface="Arial" pitchFamily="34" charset="0"/>
              </a:defRPr>
            </a:lvl1pPr>
          </a:lstStyle>
          <a:p>
            <a:pPr>
              <a:defRPr/>
            </a:pPr>
            <a:fld id="{02597A98-89D4-43C3-8319-14ECD9029D3F}"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latin typeface="Georgia" pitchFamily="18"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latin typeface="Georgia" pitchFamily="18" charset="0"/>
                <a:cs typeface="Arial" pitchFamily="34" charset="0"/>
              </a:defRPr>
            </a:lvl1pPr>
          </a:lstStyle>
          <a:p>
            <a:pPr>
              <a:defRPr/>
            </a:pPr>
            <a:fld id="{FB1722BA-0FE8-4A19-8733-9A9C3651008A}" type="slidenum">
              <a:rPr lang="en-US"/>
              <a:pPr>
                <a:defRPr/>
              </a:pPr>
              <a:t>‹N°›</a:t>
            </a:fld>
            <a:endParaRPr lang="en-US"/>
          </a:p>
        </p:txBody>
      </p:sp>
      <p:pic>
        <p:nvPicPr>
          <p:cNvPr id="4104" name="Picture 10"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9900" y="6172200"/>
            <a:ext cx="12080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10" r:id="rId1"/>
    <p:sldLayoutId id="2147486011" r:id="rId2"/>
    <p:sldLayoutId id="2147486012" r:id="rId3"/>
    <p:sldLayoutId id="2147486013" r:id="rId4"/>
    <p:sldLayoutId id="2147486014" r:id="rId5"/>
    <p:sldLayoutId id="2147486015" r:id="rId6"/>
    <p:sldLayoutId id="2147486016" r:id="rId7"/>
    <p:sldLayoutId id="2147486017" r:id="rId8"/>
    <p:sldLayoutId id="2147486018" r:id="rId9"/>
    <p:sldLayoutId id="2147486019" r:id="rId10"/>
    <p:sldLayoutId id="2147486020" r:id="rId11"/>
  </p:sldLayoutIdLst>
  <p:transition spd="slow">
    <p:fade/>
  </p:transition>
  <p:hf hdr="0" ftr="0" dt="0"/>
  <p:txStyles>
    <p:titleStyle>
      <a:lvl1pPr algn="ctr" rtl="0" eaLnBrk="0" fontAlgn="base" hangingPunct="0">
        <a:spcBef>
          <a:spcPct val="0"/>
        </a:spcBef>
        <a:spcAft>
          <a:spcPct val="0"/>
        </a:spcAft>
        <a:defRPr sz="4000">
          <a:solidFill>
            <a:srgbClr val="727272"/>
          </a:solidFill>
          <a:latin typeface="+mj-lt"/>
          <a:ea typeface="+mj-ea"/>
          <a:cs typeface="+mj-cs"/>
        </a:defRPr>
      </a:lvl1pPr>
      <a:lvl2pPr algn="ctr" rtl="0" eaLnBrk="0" fontAlgn="base" hangingPunct="0">
        <a:spcBef>
          <a:spcPct val="0"/>
        </a:spcBef>
        <a:spcAft>
          <a:spcPct val="0"/>
        </a:spcAft>
        <a:defRPr sz="4000">
          <a:solidFill>
            <a:srgbClr val="727272"/>
          </a:solidFill>
          <a:latin typeface="Helvetica" pitchFamily="34" charset="0"/>
          <a:cs typeface="Arial" charset="0"/>
        </a:defRPr>
      </a:lvl2pPr>
      <a:lvl3pPr algn="ctr" rtl="0" eaLnBrk="0" fontAlgn="base" hangingPunct="0">
        <a:spcBef>
          <a:spcPct val="0"/>
        </a:spcBef>
        <a:spcAft>
          <a:spcPct val="0"/>
        </a:spcAft>
        <a:defRPr sz="4000">
          <a:solidFill>
            <a:srgbClr val="727272"/>
          </a:solidFill>
          <a:latin typeface="Helvetica" pitchFamily="34" charset="0"/>
          <a:cs typeface="Arial" charset="0"/>
        </a:defRPr>
      </a:lvl3pPr>
      <a:lvl4pPr algn="ctr" rtl="0" eaLnBrk="0" fontAlgn="base" hangingPunct="0">
        <a:spcBef>
          <a:spcPct val="0"/>
        </a:spcBef>
        <a:spcAft>
          <a:spcPct val="0"/>
        </a:spcAft>
        <a:defRPr sz="4000">
          <a:solidFill>
            <a:srgbClr val="727272"/>
          </a:solidFill>
          <a:latin typeface="Helvetica" pitchFamily="34" charset="0"/>
          <a:cs typeface="Arial" charset="0"/>
        </a:defRPr>
      </a:lvl4pPr>
      <a:lvl5pPr algn="ctr" rtl="0" eaLnBrk="0" fontAlgn="base" hangingPunct="0">
        <a:spcBef>
          <a:spcPct val="0"/>
        </a:spcBef>
        <a:spcAft>
          <a:spcPct val="0"/>
        </a:spcAft>
        <a:defRPr sz="4000">
          <a:solidFill>
            <a:srgbClr val="72727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5124"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Georgia" pitchFamily="18" charset="0"/>
                <a:cs typeface="Arial" pitchFamily="34" charset="0"/>
              </a:defRPr>
            </a:lvl1pPr>
          </a:lstStyle>
          <a:p>
            <a:pPr>
              <a:defRPr/>
            </a:pPr>
            <a:fld id="{A06833FA-6428-4DF3-9859-E0B48C16D049}"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Georgia" pitchFamily="18"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Georgia" pitchFamily="18" charset="0"/>
                <a:cs typeface="Arial" pitchFamily="34" charset="0"/>
              </a:defRPr>
            </a:lvl1pPr>
          </a:lstStyle>
          <a:p>
            <a:pPr>
              <a:defRPr/>
            </a:pPr>
            <a:fld id="{F0353813-780B-4652-9417-B6B726780BC6}" type="slidenum">
              <a:rPr lang="en-US"/>
              <a:pPr>
                <a:defRPr/>
              </a:pPr>
              <a:t>‹N°›</a:t>
            </a:fld>
            <a:endParaRPr lang="en-US"/>
          </a:p>
        </p:txBody>
      </p:sp>
      <p:pic>
        <p:nvPicPr>
          <p:cNvPr id="5128"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21" r:id="rId1"/>
    <p:sldLayoutId id="2147486022" r:id="rId2"/>
    <p:sldLayoutId id="2147486023" r:id="rId3"/>
    <p:sldLayoutId id="2147486024" r:id="rId4"/>
    <p:sldLayoutId id="2147486025" r:id="rId5"/>
    <p:sldLayoutId id="2147486026" r:id="rId6"/>
    <p:sldLayoutId id="2147486027" r:id="rId7"/>
    <p:sldLayoutId id="2147486028" r:id="rId8"/>
    <p:sldLayoutId id="2147486029" r:id="rId9"/>
    <p:sldLayoutId id="2147486030" r:id="rId10"/>
    <p:sldLayoutId id="2147486031" r:id="rId11"/>
  </p:sldLayoutIdLst>
  <p:transition spd="slow">
    <p:fade/>
  </p:transition>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6148"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cs typeface="Arial" pitchFamily="34" charset="0"/>
              </a:defRPr>
            </a:lvl1pPr>
          </a:lstStyle>
          <a:p>
            <a:pPr>
              <a:defRPr/>
            </a:pPr>
            <a:fld id="{E3E684DA-136A-49E1-AF86-7ADA1574DDED}"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pitchFamily="34"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cs typeface="Arial" pitchFamily="34" charset="0"/>
              </a:defRPr>
            </a:lvl1pPr>
          </a:lstStyle>
          <a:p>
            <a:pPr>
              <a:defRPr/>
            </a:pPr>
            <a:fld id="{3D9D156D-01CF-4E79-8C3E-D691BE6DE508}" type="slidenum">
              <a:rPr lang="en-US"/>
              <a:pPr>
                <a:defRPr/>
              </a:pPr>
              <a:t>‹N°›</a:t>
            </a:fld>
            <a:endParaRPr lang="en-US"/>
          </a:p>
        </p:txBody>
      </p:sp>
      <p:pic>
        <p:nvPicPr>
          <p:cNvPr id="6152"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2" r:id="rId1"/>
    <p:sldLayoutId id="2147485966" r:id="rId2"/>
    <p:sldLayoutId id="2147485967" r:id="rId3"/>
    <p:sldLayoutId id="2147485968" r:id="rId4"/>
    <p:sldLayoutId id="2147485969" r:id="rId5"/>
    <p:sldLayoutId id="2147485970" r:id="rId6"/>
    <p:sldLayoutId id="2147485971" r:id="rId7"/>
    <p:sldLayoutId id="2147485972" r:id="rId8"/>
    <p:sldLayoutId id="2147485973" r:id="rId9"/>
    <p:sldLayoutId id="2147485974" r:id="rId10"/>
    <p:sldLayoutId id="2147485975" r:id="rId11"/>
  </p:sldLayoutIdLst>
  <p:transition spd="slow">
    <p:fade/>
  </p:transition>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7172"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cs typeface="Arial" pitchFamily="34" charset="0"/>
              </a:defRPr>
            </a:lvl1pPr>
          </a:lstStyle>
          <a:p>
            <a:pPr>
              <a:defRPr/>
            </a:pPr>
            <a:fld id="{84813592-9A0D-4595-9D64-2137EDE78026}"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pitchFamily="34"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cs typeface="Arial" pitchFamily="34" charset="0"/>
              </a:defRPr>
            </a:lvl1pPr>
          </a:lstStyle>
          <a:p>
            <a:pPr>
              <a:defRPr/>
            </a:pPr>
            <a:fld id="{95885BCD-9A1B-434F-9FCB-1A23A53D7AC1}" type="slidenum">
              <a:rPr lang="en-US"/>
              <a:pPr>
                <a:defRPr/>
              </a:pPr>
              <a:t>‹N°›</a:t>
            </a:fld>
            <a:endParaRPr lang="en-US"/>
          </a:p>
        </p:txBody>
      </p:sp>
      <p:pic>
        <p:nvPicPr>
          <p:cNvPr id="7176"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3" r:id="rId1"/>
    <p:sldLayoutId id="2147485976" r:id="rId2"/>
    <p:sldLayoutId id="2147485977" r:id="rId3"/>
    <p:sldLayoutId id="2147485978" r:id="rId4"/>
    <p:sldLayoutId id="2147485979" r:id="rId5"/>
    <p:sldLayoutId id="2147485980" r:id="rId6"/>
    <p:sldLayoutId id="2147485981" r:id="rId7"/>
    <p:sldLayoutId id="2147485982" r:id="rId8"/>
    <p:sldLayoutId id="2147485983" r:id="rId9"/>
    <p:sldLayoutId id="2147485984" r:id="rId10"/>
    <p:sldLayoutId id="2147485985" r:id="rId11"/>
  </p:sldLayoutIdLst>
  <p:transition spd="slow">
    <p:fade/>
  </p:transition>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8196"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cs typeface="Arial" pitchFamily="34" charset="0"/>
              </a:defRPr>
            </a:lvl1pPr>
          </a:lstStyle>
          <a:p>
            <a:pPr>
              <a:defRPr/>
            </a:pPr>
            <a:fld id="{05E8FBF8-260F-4108-B929-C081F3CDE99B}"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pitchFamily="34"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cs typeface="Arial" pitchFamily="34" charset="0"/>
              </a:defRPr>
            </a:lvl1pPr>
          </a:lstStyle>
          <a:p>
            <a:pPr>
              <a:defRPr/>
            </a:pPr>
            <a:fld id="{F57B17AB-A35D-4615-9454-72F5694FA677}" type="slidenum">
              <a:rPr lang="en-US"/>
              <a:pPr>
                <a:defRPr/>
              </a:pPr>
              <a:t>‹N°›</a:t>
            </a:fld>
            <a:endParaRPr lang="en-US"/>
          </a:p>
        </p:txBody>
      </p:sp>
      <p:pic>
        <p:nvPicPr>
          <p:cNvPr id="8200"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12112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4" r:id="rId1"/>
    <p:sldLayoutId id="2147485986" r:id="rId2"/>
    <p:sldLayoutId id="2147485987" r:id="rId3"/>
    <p:sldLayoutId id="2147485988" r:id="rId4"/>
    <p:sldLayoutId id="2147485989" r:id="rId5"/>
    <p:sldLayoutId id="2147485990" r:id="rId6"/>
    <p:sldLayoutId id="2147485991" r:id="rId7"/>
    <p:sldLayoutId id="2147485992" r:id="rId8"/>
    <p:sldLayoutId id="2147485993" r:id="rId9"/>
    <p:sldLayoutId id="2147485994" r:id="rId10"/>
    <p:sldLayoutId id="2147485995" r:id="rId11"/>
  </p:sldLayoutIdLst>
  <p:transition spd="slow">
    <p:fade/>
  </p:transition>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PPT_fondslid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bwMode="auto">
          <a:xfrm>
            <a:off x="468313" y="-1588"/>
            <a:ext cx="821848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9220" name="Rectangle 3"/>
          <p:cNvSpPr>
            <a:spLocks noGrp="1" noChangeArrowheads="1"/>
          </p:cNvSpPr>
          <p:nvPr>
            <p:ph type="body" idx="1"/>
          </p:nvPr>
        </p:nvSpPr>
        <p:spPr bwMode="auto">
          <a:xfrm>
            <a:off x="468313" y="1600200"/>
            <a:ext cx="82184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cs typeface="Arial" pitchFamily="34" charset="0"/>
              </a:defRPr>
            </a:lvl1pPr>
          </a:lstStyle>
          <a:p>
            <a:pPr>
              <a:defRPr/>
            </a:pPr>
            <a:fld id="{F16B531E-F091-425C-964C-C899452FC67D}" type="datetime1">
              <a:rPr lang="en-US"/>
              <a:pPr>
                <a:defRPr/>
              </a:pPr>
              <a:t>2/5/2020</a:t>
            </a:fld>
            <a:endParaRPr lang="en-US"/>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pitchFamily="34" charset="0"/>
                <a:cs typeface="Arial" pitchFamily="34" charset="0"/>
              </a:defRPr>
            </a:lvl1pPr>
          </a:lstStyle>
          <a:p>
            <a:pPr>
              <a:defRPr/>
            </a:pPr>
            <a:endParaRPr lang="en-US"/>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cs typeface="Arial" pitchFamily="34" charset="0"/>
              </a:defRPr>
            </a:lvl1pPr>
          </a:lstStyle>
          <a:p>
            <a:pPr>
              <a:defRPr/>
            </a:pPr>
            <a:fld id="{ECF6B06A-D271-47B4-AB66-039F0A6B5483}" type="slidenum">
              <a:rPr lang="en-US"/>
              <a:pPr>
                <a:defRPr/>
              </a:pPr>
              <a:t>‹N°›</a:t>
            </a:fld>
            <a:endParaRPr lang="en-US"/>
          </a:p>
        </p:txBody>
      </p:sp>
      <p:pic>
        <p:nvPicPr>
          <p:cNvPr id="9224" name="Picture 11" descr="OECD_10cm.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6172200"/>
            <a:ext cx="5810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5" r:id="rId1"/>
    <p:sldLayoutId id="2147485996" r:id="rId2"/>
    <p:sldLayoutId id="2147485997" r:id="rId3"/>
    <p:sldLayoutId id="2147485998" r:id="rId4"/>
    <p:sldLayoutId id="2147485999" r:id="rId5"/>
    <p:sldLayoutId id="2147486000" r:id="rId6"/>
    <p:sldLayoutId id="2147486001" r:id="rId7"/>
    <p:sldLayoutId id="2147486002" r:id="rId8"/>
    <p:sldLayoutId id="2147486003" r:id="rId9"/>
    <p:sldLayoutId id="2147486004" r:id="rId10"/>
    <p:sldLayoutId id="2147486005" r:id="rId11"/>
  </p:sldLayoutIdLst>
  <p:transition spd="slow">
    <p:fade/>
  </p:transition>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Helvetica" pitchFamily="34" charset="0"/>
          <a:cs typeface="Arial" charset="0"/>
        </a:defRPr>
      </a:lvl2pPr>
      <a:lvl3pPr algn="ctr" rtl="0" eaLnBrk="0" fontAlgn="base" hangingPunct="0">
        <a:spcBef>
          <a:spcPct val="0"/>
        </a:spcBef>
        <a:spcAft>
          <a:spcPct val="0"/>
        </a:spcAft>
        <a:defRPr sz="4000">
          <a:solidFill>
            <a:schemeClr val="bg1"/>
          </a:solidFill>
          <a:latin typeface="Helvetica" pitchFamily="34" charset="0"/>
          <a:cs typeface="Arial" charset="0"/>
        </a:defRPr>
      </a:lvl3pPr>
      <a:lvl4pPr algn="ctr" rtl="0" eaLnBrk="0" fontAlgn="base" hangingPunct="0">
        <a:spcBef>
          <a:spcPct val="0"/>
        </a:spcBef>
        <a:spcAft>
          <a:spcPct val="0"/>
        </a:spcAft>
        <a:defRPr sz="4000">
          <a:solidFill>
            <a:schemeClr val="bg1"/>
          </a:solidFill>
          <a:latin typeface="Helvetica" pitchFamily="34" charset="0"/>
          <a:cs typeface="Arial" charset="0"/>
        </a:defRPr>
      </a:lvl4pPr>
      <a:lvl5pPr algn="ctr" rtl="0" eaLnBrk="0" fontAlgn="base" hangingPunct="0">
        <a:spcBef>
          <a:spcPct val="0"/>
        </a:spcBef>
        <a:spcAft>
          <a:spcPct val="0"/>
        </a:spcAft>
        <a:defRPr sz="4000">
          <a:solidFill>
            <a:schemeClr val="bg1"/>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0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hyperlink" Target="mailto:Thomas.Liebig@oecd.org" TargetMode="External"/><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hyperlink" Target="http://www.oecd.org/fr/migrations" TargetMode="External"/><Relationship Id="rId9" Type="http://schemas.openxmlformats.org/officeDocument/2006/relationships/image" Target="../media/image31.jpeg"/><Relationship Id="rId1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1331640" y="-531440"/>
            <a:ext cx="7632700" cy="5601533"/>
          </a:xfrm>
        </p:spPr>
        <p:txBody>
          <a:bodyPr rtlCol="0"/>
          <a:lstStyle/>
          <a:p>
            <a:pPr>
              <a:lnSpc>
                <a:spcPct val="100000"/>
              </a:lnSpc>
              <a:defRPr/>
            </a:pPr>
            <a:r>
              <a:rPr lang="en-US" altLang="en-US" sz="2400" dirty="0" smtClean="0"/>
              <a:t>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4000" cap="none" dirty="0" smtClean="0"/>
              <a:t>L’INTÉGRATION DES </a:t>
            </a:r>
            <a:br>
              <a:rPr lang="en-US" altLang="en-US" sz="4000" cap="none" dirty="0" smtClean="0"/>
            </a:br>
            <a:r>
              <a:rPr lang="en-US" altLang="en-US" sz="4000" cap="none" dirty="0" smtClean="0"/>
              <a:t>FEMMES IMMIGRÉES</a:t>
            </a:r>
            <a:r>
              <a:rPr lang="en-US" altLang="en-US" sz="3400" cap="none" dirty="0" smtClean="0"/>
              <a:t/>
            </a:r>
            <a:br>
              <a:rPr lang="en-US" altLang="en-US" sz="3400" cap="none" dirty="0" smtClean="0"/>
            </a:br>
            <a:r>
              <a:rPr lang="en-US" altLang="en-US" sz="3400" cap="none" dirty="0" smtClean="0"/>
              <a:t/>
            </a:r>
            <a:br>
              <a:rPr lang="en-US" altLang="en-US" sz="3400" cap="none" dirty="0" smtClean="0"/>
            </a:br>
            <a:r>
              <a:rPr lang="fr-FR" altLang="en-US" sz="3400" cap="none" dirty="0" smtClean="0"/>
              <a:t>État</a:t>
            </a:r>
            <a:r>
              <a:rPr lang="en-US" altLang="en-US" sz="3400" cap="none" dirty="0" smtClean="0"/>
              <a:t> des </a:t>
            </a:r>
            <a:r>
              <a:rPr lang="fr-FR" altLang="en-US" sz="3400" cap="none" dirty="0" smtClean="0"/>
              <a:t>connaissances</a:t>
            </a:r>
            <a:r>
              <a:rPr lang="en-US" altLang="en-US" sz="3400" cap="none" dirty="0" smtClean="0"/>
              <a:t/>
            </a:r>
            <a:br>
              <a:rPr lang="en-US" altLang="en-US" sz="3400" cap="none" dirty="0" smtClean="0"/>
            </a:br>
            <a:r>
              <a:rPr lang="en-US" altLang="en-US" sz="1400" dirty="0" smtClean="0"/>
              <a:t>  </a:t>
            </a:r>
            <a:r>
              <a:rPr lang="en-US" altLang="en-US" sz="1100" dirty="0" smtClean="0"/>
              <a:t>  </a:t>
            </a:r>
            <a:r>
              <a:rPr lang="en-US" altLang="en-US" sz="2400" dirty="0" smtClean="0"/>
              <a:t/>
            </a:r>
            <a:br>
              <a:rPr lang="en-US" altLang="en-US" sz="2400" dirty="0" smtClean="0"/>
            </a:br>
            <a:endParaRPr lang="en-US" altLang="en-US" sz="2800" cap="none" dirty="0" smtClean="0"/>
          </a:p>
        </p:txBody>
      </p:sp>
      <p:sp>
        <p:nvSpPr>
          <p:cNvPr id="39939" name="Subtitle 2"/>
          <p:cNvSpPr>
            <a:spLocks noGrp="1"/>
          </p:cNvSpPr>
          <p:nvPr>
            <p:ph type="subTitle" idx="1"/>
          </p:nvPr>
        </p:nvSpPr>
        <p:spPr>
          <a:xfrm>
            <a:off x="1331640" y="5301208"/>
            <a:ext cx="7416800" cy="2682786"/>
          </a:xfrm>
        </p:spPr>
        <p:txBody>
          <a:bodyPr/>
          <a:lstStyle/>
          <a:p>
            <a:pPr fontAlgn="auto">
              <a:spcAft>
                <a:spcPts val="0"/>
              </a:spcAft>
              <a:defRPr/>
            </a:pPr>
            <a:r>
              <a:rPr lang="de-CH" altLang="en-US" sz="3200" dirty="0"/>
              <a:t>Thomas Liebig</a:t>
            </a:r>
          </a:p>
          <a:p>
            <a:pPr fontAlgn="auto">
              <a:spcAft>
                <a:spcPts val="0"/>
              </a:spcAft>
              <a:defRPr/>
            </a:pPr>
            <a:r>
              <a:rPr lang="de-CH" altLang="en-US" sz="2000" dirty="0" smtClean="0"/>
              <a:t>Division des </a:t>
            </a:r>
            <a:r>
              <a:rPr lang="de-CH" altLang="en-US" sz="2000" dirty="0" err="1" smtClean="0"/>
              <a:t>Migrations</a:t>
            </a:r>
            <a:r>
              <a:rPr lang="de-CH" altLang="en-US" sz="2000" dirty="0" smtClean="0"/>
              <a:t> Internationales</a:t>
            </a:r>
            <a:endParaRPr lang="de-CH" altLang="en-US" sz="2000" dirty="0" smtClean="0">
              <a:latin typeface="Helvetica" pitchFamily="34" charset="0"/>
              <a:cs typeface="Tahoma" pitchFamily="34" charset="0"/>
            </a:endParaRPr>
          </a:p>
          <a:p>
            <a:pPr fontAlgn="auto">
              <a:lnSpc>
                <a:spcPts val="1000"/>
              </a:lnSpc>
              <a:spcAft>
                <a:spcPts val="0"/>
              </a:spcAft>
              <a:defRPr/>
            </a:pPr>
            <a:endParaRPr lang="de-CH" altLang="en-US" sz="1100" dirty="0">
              <a:latin typeface="Helvetica" pitchFamily="34" charset="0"/>
              <a:cs typeface="Tahoma" pitchFamily="34" charset="0"/>
            </a:endParaRPr>
          </a:p>
          <a:p>
            <a:pPr fontAlgn="auto">
              <a:spcAft>
                <a:spcPts val="0"/>
              </a:spcAft>
              <a:defRPr/>
            </a:pPr>
            <a:endParaRPr lang="de-CH" altLang="en-US" sz="1200" dirty="0" smtClean="0">
              <a:latin typeface="Helvetica" pitchFamily="34" charset="0"/>
              <a:cs typeface="Tahoma" pitchFamily="34" charset="0"/>
            </a:endParaRPr>
          </a:p>
          <a:p>
            <a:pPr fontAlgn="auto">
              <a:spcAft>
                <a:spcPts val="0"/>
              </a:spcAft>
              <a:defRPr/>
            </a:pPr>
            <a:r>
              <a:rPr lang="de-CH" dirty="0" smtClean="0"/>
              <a:t>Paris, 6 </a:t>
            </a:r>
            <a:r>
              <a:rPr lang="de-CH" dirty="0" err="1" smtClean="0"/>
              <a:t>février</a:t>
            </a:r>
            <a:r>
              <a:rPr lang="de-CH" dirty="0" smtClean="0"/>
              <a:t> 2020</a:t>
            </a:r>
            <a:endParaRPr lang="en-GB" dirty="0" smtClean="0"/>
          </a:p>
          <a:p>
            <a:pPr fontAlgn="auto">
              <a:spcAft>
                <a:spcPts val="0"/>
              </a:spcAft>
              <a:defRPr/>
            </a:pPr>
            <a:endParaRPr lang="de-CH" altLang="en-US" sz="900" dirty="0" smtClean="0"/>
          </a:p>
          <a:p>
            <a:pPr fontAlgn="auto">
              <a:spcAft>
                <a:spcPts val="0"/>
              </a:spcAft>
              <a:defRPr/>
            </a:pPr>
            <a:endParaRPr lang="de-CH" altLang="en-US" dirty="0" smtClean="0"/>
          </a:p>
          <a:p>
            <a:pPr fontAlgn="auto">
              <a:lnSpc>
                <a:spcPts val="1200"/>
              </a:lnSpc>
              <a:spcAft>
                <a:spcPts val="0"/>
              </a:spcAft>
              <a:defRPr/>
            </a:pPr>
            <a:r>
              <a:rPr lang="de-CH" altLang="en-US" dirty="0" smtClean="0">
                <a:solidFill>
                  <a:srgbClr val="FFFF99"/>
                </a:solidFill>
              </a:rPr>
              <a:t> </a:t>
            </a:r>
          </a:p>
          <a:p>
            <a:pPr fontAlgn="auto">
              <a:spcBef>
                <a:spcPct val="0"/>
              </a:spcBef>
              <a:spcAft>
                <a:spcPts val="0"/>
              </a:spcAft>
              <a:defRPr/>
            </a:pPr>
            <a:endParaRPr lang="de-CH" altLang="en-US" sz="1400" dirty="0" smtClean="0">
              <a:solidFill>
                <a:schemeClr val="bg1">
                  <a:lumMod val="95000"/>
                </a:schemeClr>
              </a:solidFill>
            </a:endParaRPr>
          </a:p>
          <a:p>
            <a:pPr fontAlgn="auto">
              <a:spcBef>
                <a:spcPct val="0"/>
              </a:spcBef>
              <a:spcAft>
                <a:spcPts val="0"/>
              </a:spcAft>
              <a:defRPr/>
            </a:pPr>
            <a:endParaRPr lang="de-CH" altLang="en-US" sz="1600" dirty="0" smtClean="0">
              <a:solidFill>
                <a:schemeClr val="bg1">
                  <a:lumMod val="95000"/>
                </a:schemeClr>
              </a:solidFill>
            </a:endParaRPr>
          </a:p>
          <a:p>
            <a:pPr fontAlgn="auto">
              <a:spcAft>
                <a:spcPts val="0"/>
              </a:spcAft>
              <a:defRPr/>
            </a:pPr>
            <a:endParaRPr lang="de-CH" altLang="en-US" sz="1000" dirty="0" smtClean="0">
              <a:solidFill>
                <a:srgbClr val="FFFF99"/>
              </a:solidFill>
              <a:latin typeface="Helvetic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B1FBE7-CEAF-4743-99FC-7566D83F529D}" type="slidenum">
              <a:rPr lang="en-US" smtClean="0"/>
              <a:pPr/>
              <a:t>10</a:t>
            </a:fld>
            <a:endParaRPr lang="en-US"/>
          </a:p>
        </p:txBody>
      </p:sp>
      <p:sp>
        <p:nvSpPr>
          <p:cNvPr id="11" name="Title 2"/>
          <p:cNvSpPr txBox="1">
            <a:spLocks/>
          </p:cNvSpPr>
          <p:nvPr/>
        </p:nvSpPr>
        <p:spPr>
          <a:xfrm>
            <a:off x="1104490" y="148511"/>
            <a:ext cx="787751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sz="2400" dirty="0" smtClean="0">
                <a:solidFill>
                  <a:srgbClr val="0070C0"/>
                </a:solidFill>
              </a:rPr>
              <a:t>De </a:t>
            </a:r>
            <a:r>
              <a:rPr lang="en-GB" sz="2400" dirty="0" err="1" smtClean="0">
                <a:solidFill>
                  <a:srgbClr val="0070C0"/>
                </a:solidFill>
              </a:rPr>
              <a:t>même</a:t>
            </a:r>
            <a:r>
              <a:rPr lang="en-GB" sz="2400" dirty="0" smtClean="0">
                <a:solidFill>
                  <a:srgbClr val="0070C0"/>
                </a:solidFill>
              </a:rPr>
              <a:t>, les </a:t>
            </a:r>
            <a:r>
              <a:rPr lang="en-GB" sz="2400" dirty="0" err="1" smtClean="0">
                <a:solidFill>
                  <a:srgbClr val="0070C0"/>
                </a:solidFill>
              </a:rPr>
              <a:t>valeurs</a:t>
            </a:r>
            <a:r>
              <a:rPr lang="en-GB" sz="2400" dirty="0" smtClean="0">
                <a:solidFill>
                  <a:srgbClr val="0070C0"/>
                </a:solidFill>
              </a:rPr>
              <a:t> </a:t>
            </a:r>
            <a:r>
              <a:rPr lang="en-GB" sz="2400" dirty="0" err="1" smtClean="0">
                <a:solidFill>
                  <a:srgbClr val="0070C0"/>
                </a:solidFill>
              </a:rPr>
              <a:t>d’egalité</a:t>
            </a:r>
            <a:r>
              <a:rPr lang="en-GB" sz="2400" dirty="0" smtClean="0">
                <a:solidFill>
                  <a:srgbClr val="0070C0"/>
                </a:solidFill>
              </a:rPr>
              <a:t> entre hommes et femmes </a:t>
            </a:r>
            <a:r>
              <a:rPr lang="en-GB" sz="2400" dirty="0" err="1" smtClean="0">
                <a:solidFill>
                  <a:srgbClr val="0070C0"/>
                </a:solidFill>
              </a:rPr>
              <a:t>parmi</a:t>
            </a:r>
            <a:r>
              <a:rPr lang="en-GB" sz="2400" dirty="0" smtClean="0">
                <a:solidFill>
                  <a:srgbClr val="0070C0"/>
                </a:solidFill>
              </a:rPr>
              <a:t> les </a:t>
            </a:r>
            <a:r>
              <a:rPr lang="en-GB" sz="2400" dirty="0" err="1" smtClean="0">
                <a:solidFill>
                  <a:srgbClr val="0070C0"/>
                </a:solidFill>
              </a:rPr>
              <a:t>immigrés</a:t>
            </a:r>
            <a:r>
              <a:rPr lang="en-GB" sz="2400" dirty="0" smtClean="0">
                <a:solidFill>
                  <a:srgbClr val="0070C0"/>
                </a:solidFill>
              </a:rPr>
              <a:t> </a:t>
            </a:r>
            <a:r>
              <a:rPr lang="en-GB" sz="2400" dirty="0" err="1" smtClean="0">
                <a:solidFill>
                  <a:srgbClr val="0070C0"/>
                </a:solidFill>
              </a:rPr>
              <a:t>sont</a:t>
            </a:r>
            <a:r>
              <a:rPr lang="en-GB" sz="2400" dirty="0" smtClean="0">
                <a:solidFill>
                  <a:srgbClr val="0070C0"/>
                </a:solidFill>
              </a:rPr>
              <a:t> </a:t>
            </a:r>
            <a:r>
              <a:rPr lang="en-GB" sz="2400" dirty="0" err="1" smtClean="0">
                <a:solidFill>
                  <a:srgbClr val="0070C0"/>
                </a:solidFill>
              </a:rPr>
              <a:t>très</a:t>
            </a:r>
            <a:r>
              <a:rPr lang="en-GB" sz="2400" dirty="0" smtClean="0">
                <a:solidFill>
                  <a:srgbClr val="0070C0"/>
                </a:solidFill>
              </a:rPr>
              <a:t> </a:t>
            </a:r>
            <a:r>
              <a:rPr lang="en-GB" sz="2400" dirty="0" err="1" smtClean="0">
                <a:solidFill>
                  <a:srgbClr val="0070C0"/>
                </a:solidFill>
              </a:rPr>
              <a:t>marquées</a:t>
            </a:r>
            <a:r>
              <a:rPr lang="en-GB" sz="2400" dirty="0" smtClean="0">
                <a:solidFill>
                  <a:srgbClr val="0070C0"/>
                </a:solidFill>
              </a:rPr>
              <a:t> par les pays </a:t>
            </a:r>
            <a:r>
              <a:rPr lang="en-GB" sz="2400" dirty="0" err="1" smtClean="0">
                <a:solidFill>
                  <a:srgbClr val="0070C0"/>
                </a:solidFill>
              </a:rPr>
              <a:t>d’accueil</a:t>
            </a:r>
            <a:endParaRPr lang="de-DE" sz="2400" dirty="0">
              <a:solidFill>
                <a:srgbClr val="0070C0"/>
              </a:solidFill>
            </a:endParaRPr>
          </a:p>
        </p:txBody>
      </p:sp>
      <p:sp>
        <p:nvSpPr>
          <p:cNvPr id="13" name="TextBox 1"/>
          <p:cNvSpPr txBox="1"/>
          <p:nvPr/>
        </p:nvSpPr>
        <p:spPr>
          <a:xfrm>
            <a:off x="1619669" y="1342509"/>
            <a:ext cx="5976667"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a:solidFill>
                  <a:schemeClr val="tx2"/>
                </a:solidFill>
                <a:latin typeface="+mj-lt"/>
              </a:rPr>
              <a:t>Attitudes relatives à l’égalité des sexes dans l’accès à </a:t>
            </a:r>
            <a:r>
              <a:rPr lang="fr-FR" sz="1200" b="1" dirty="0" smtClean="0">
                <a:solidFill>
                  <a:schemeClr val="tx2"/>
                </a:solidFill>
                <a:latin typeface="+mj-lt"/>
              </a:rPr>
              <a:t>l’emploi</a:t>
            </a:r>
          </a:p>
          <a:p>
            <a:pPr algn="ctr"/>
            <a:r>
              <a:rPr lang="fr-FR" sz="1200" dirty="0">
                <a:solidFill>
                  <a:schemeClr val="tx2"/>
                </a:solidFill>
                <a:latin typeface="+mj-lt"/>
              </a:rPr>
              <a:t>Pourcentage des personnes qui sont d’accord l’affirmation : « Quand l’offre d’emploi est insuffisante, les hommes devraient avoir davantage le droit d’occuper un emploi que les femmes », 2008-16</a:t>
            </a:r>
            <a:endParaRPr lang="en-GB" sz="1200" dirty="0" smtClean="0">
              <a:solidFill>
                <a:schemeClr val="tx2"/>
              </a:solidFill>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2808789322"/>
              </p:ext>
            </p:extLst>
          </p:nvPr>
        </p:nvGraphicFramePr>
        <p:xfrm>
          <a:off x="395787" y="2133382"/>
          <a:ext cx="8244408" cy="45986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95787" y="6379401"/>
            <a:ext cx="3528392" cy="276999"/>
          </a:xfrm>
          <a:prstGeom prst="rect">
            <a:avLst/>
          </a:prstGeom>
          <a:noFill/>
        </p:spPr>
        <p:txBody>
          <a:bodyPr wrap="square" rtlCol="0">
            <a:spAutoFit/>
          </a:bodyPr>
          <a:lstStyle/>
          <a:p>
            <a:r>
              <a:rPr lang="de-CH" sz="1200" dirty="0" smtClean="0"/>
              <a:t>Source: OCDE/UE 2018. </a:t>
            </a:r>
            <a:endParaRPr lang="en-GB" sz="1200" dirty="0"/>
          </a:p>
        </p:txBody>
      </p:sp>
    </p:spTree>
    <p:extLst>
      <p:ext uri="{BB962C8B-B14F-4D97-AF65-F5344CB8AC3E}">
        <p14:creationId xmlns:p14="http://schemas.microsoft.com/office/powerpoint/2010/main" val="222687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80000" y="237600"/>
            <a:ext cx="7740472" cy="1022400"/>
          </a:xfrm>
        </p:spPr>
        <p:txBody>
          <a:bodyPr/>
          <a:lstStyle/>
          <a:p>
            <a:r>
              <a:rPr lang="fr-FR" sz="2800" dirty="0">
                <a:solidFill>
                  <a:srgbClr val="0070C0"/>
                </a:solidFill>
              </a:rPr>
              <a:t>Politiques</a:t>
            </a:r>
          </a:p>
        </p:txBody>
      </p:sp>
      <p:sp>
        <p:nvSpPr>
          <p:cNvPr id="4" name="Content Placeholder 5"/>
          <p:cNvSpPr>
            <a:spLocks noGrp="1"/>
          </p:cNvSpPr>
          <p:nvPr>
            <p:ph idx="1"/>
          </p:nvPr>
        </p:nvSpPr>
        <p:spPr>
          <a:xfrm>
            <a:off x="179512" y="1484784"/>
            <a:ext cx="8640960" cy="4968552"/>
          </a:xfrm>
        </p:spPr>
        <p:txBody>
          <a:bodyPr>
            <a:noAutofit/>
          </a:bodyPr>
          <a:lstStyle/>
          <a:p>
            <a:pPr lvl="0">
              <a:spcBef>
                <a:spcPts val="1800"/>
              </a:spcBef>
            </a:pPr>
            <a:r>
              <a:rPr lang="fr-FR" sz="1900" dirty="0" smtClean="0">
                <a:solidFill>
                  <a:srgbClr val="0070C0"/>
                </a:solidFill>
                <a:latin typeface="Arial" panose="020B0604020202020204" pitchFamily="34" charset="0"/>
                <a:cs typeface="Arial" panose="020B0604020202020204" pitchFamily="34" charset="0"/>
              </a:rPr>
              <a:t>Les femmes immigrées ont tendance à être sous-représentées dans les mesures d’intégration. </a:t>
            </a:r>
          </a:p>
          <a:p>
            <a:pPr lvl="0">
              <a:spcBef>
                <a:spcPts val="1800"/>
              </a:spcBef>
            </a:pPr>
            <a:r>
              <a:rPr lang="fr-FR" sz="1900" dirty="0" smtClean="0">
                <a:solidFill>
                  <a:srgbClr val="0070C0"/>
                </a:solidFill>
                <a:latin typeface="Arial" panose="020B0604020202020204" pitchFamily="34" charset="0"/>
                <a:cs typeface="Arial" panose="020B0604020202020204" pitchFamily="34" charset="0"/>
              </a:rPr>
              <a:t>Il y a peu de politiques dédiées aux femmes immigrées, à l’exception d’arrangements spécifiques dans le cadre de formations linguistiques ou de projets locaux de petite échelle. </a:t>
            </a:r>
          </a:p>
          <a:p>
            <a:pPr>
              <a:spcBef>
                <a:spcPts val="1800"/>
              </a:spcBef>
            </a:pPr>
            <a:r>
              <a:rPr lang="fr-FR" sz="1900" dirty="0" smtClean="0">
                <a:solidFill>
                  <a:srgbClr val="0070C0"/>
                </a:solidFill>
                <a:latin typeface="Arial" panose="020B0604020202020204" pitchFamily="34" charset="0"/>
                <a:cs typeface="Arial" panose="020B0604020202020204" pitchFamily="34" charset="0"/>
              </a:rPr>
              <a:t>Certains indices prouvent que montrer une attention particulière aux besoins des femmes immigrées donnent de bons résultats (par exemple, des résultats positifs dans le cadre de cours de formation linguistique spécifiques</a:t>
            </a:r>
            <a:r>
              <a:rPr lang="fr-FR" sz="1900" dirty="0">
                <a:solidFill>
                  <a:srgbClr val="0070C0"/>
                </a:solidFill>
                <a:latin typeface="Arial" panose="020B0604020202020204" pitchFamily="34" charset="0"/>
                <a:cs typeface="Arial" panose="020B0604020202020204" pitchFamily="34" charset="0"/>
              </a:rPr>
              <a:t>). </a:t>
            </a:r>
            <a:endParaRPr lang="fr-FR" sz="1900" dirty="0" smtClean="0">
              <a:solidFill>
                <a:srgbClr val="0070C0"/>
              </a:solidFill>
              <a:latin typeface="Arial" panose="020B0604020202020204" pitchFamily="34" charset="0"/>
              <a:cs typeface="Arial" panose="020B0604020202020204" pitchFamily="34" charset="0"/>
            </a:endParaRPr>
          </a:p>
          <a:p>
            <a:pPr>
              <a:spcBef>
                <a:spcPts val="1800"/>
              </a:spcBef>
            </a:pPr>
            <a:r>
              <a:rPr lang="fr-FR" sz="1900" dirty="0" smtClean="0">
                <a:solidFill>
                  <a:srgbClr val="0070C0"/>
                </a:solidFill>
                <a:latin typeface="Arial" panose="020B0604020202020204" pitchFamily="34" charset="0"/>
                <a:cs typeface="Arial" panose="020B0604020202020204" pitchFamily="34" charset="0"/>
              </a:rPr>
              <a:t>Tendre </a:t>
            </a:r>
            <a:r>
              <a:rPr lang="fr-FR" sz="1900" dirty="0">
                <a:solidFill>
                  <a:srgbClr val="0070C0"/>
                </a:solidFill>
                <a:latin typeface="Arial" panose="020B0604020202020204" pitchFamily="34" charset="0"/>
                <a:cs typeface="Arial" panose="020B0604020202020204" pitchFamily="34" charset="0"/>
              </a:rPr>
              <a:t>la main aux femmes immigrées isolées est un défi. Dans ce contexte, les initiatives de quartier et les programmes de « deuxième chance » sont utiles </a:t>
            </a:r>
            <a:r>
              <a:rPr lang="fr-FR" sz="1900" dirty="0" smtClean="0">
                <a:solidFill>
                  <a:srgbClr val="0070C0"/>
                </a:solidFill>
                <a:latin typeface="Arial" panose="020B0604020202020204" pitchFamily="34" charset="0"/>
                <a:cs typeface="Arial" panose="020B0604020202020204" pitchFamily="34" charset="0"/>
              </a:rPr>
              <a:t>et apportent </a:t>
            </a:r>
            <a:r>
              <a:rPr lang="fr-FR" sz="1900" dirty="0">
                <a:solidFill>
                  <a:srgbClr val="0070C0"/>
                </a:solidFill>
                <a:latin typeface="Arial" panose="020B0604020202020204" pitchFamily="34" charset="0"/>
                <a:cs typeface="Arial" panose="020B0604020202020204" pitchFamily="34" charset="0"/>
              </a:rPr>
              <a:t>de bons résultats pour les deux groupes. « </a:t>
            </a:r>
            <a:r>
              <a:rPr lang="fr-FR" sz="1900" i="1" dirty="0">
                <a:solidFill>
                  <a:srgbClr val="0070C0"/>
                </a:solidFill>
                <a:latin typeface="Arial" panose="020B0604020202020204" pitchFamily="34" charset="0"/>
                <a:cs typeface="Arial" panose="020B0604020202020204" pitchFamily="34" charset="0"/>
              </a:rPr>
              <a:t>Ouvrir l’école aux parents</a:t>
            </a:r>
            <a:r>
              <a:rPr lang="fr-FR" sz="1900" dirty="0">
                <a:solidFill>
                  <a:srgbClr val="0070C0"/>
                </a:solidFill>
                <a:latin typeface="Arial" panose="020B0604020202020204" pitchFamily="34" charset="0"/>
                <a:cs typeface="Arial" panose="020B0604020202020204" pitchFamily="34" charset="0"/>
              </a:rPr>
              <a:t> » est à cet égard un exemple prometteur. </a:t>
            </a:r>
          </a:p>
          <a:p>
            <a:pPr lvl="0">
              <a:spcBef>
                <a:spcPts val="1800"/>
              </a:spcBef>
            </a:pPr>
            <a:endParaRPr lang="fr-FR" sz="19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07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37600"/>
            <a:ext cx="7956496" cy="1022400"/>
          </a:xfrm>
        </p:spPr>
        <p:txBody>
          <a:bodyPr/>
          <a:lstStyle/>
          <a:p>
            <a:pPr algn="ctr"/>
            <a:r>
              <a:rPr lang="fr-FR" sz="2800" dirty="0">
                <a:solidFill>
                  <a:srgbClr val="0070C0"/>
                </a:solidFill>
              </a:rPr>
              <a:t>Conclusions</a:t>
            </a:r>
          </a:p>
        </p:txBody>
      </p:sp>
      <p:sp>
        <p:nvSpPr>
          <p:cNvPr id="5" name="Slide Number Placeholder 4"/>
          <p:cNvSpPr>
            <a:spLocks noGrp="1"/>
          </p:cNvSpPr>
          <p:nvPr>
            <p:ph type="sldNum" sz="quarter" idx="4"/>
          </p:nvPr>
        </p:nvSpPr>
        <p:spPr/>
        <p:txBody>
          <a:bodyPr/>
          <a:lstStyle/>
          <a:p>
            <a:fld id="{64321754-C58A-47E9-9DA8-C701EE633F72}" type="slidenum">
              <a:rPr lang="en-US" smtClean="0"/>
              <a:pPr/>
              <a:t>12</a:t>
            </a:fld>
            <a:endParaRPr lang="en-US" dirty="0"/>
          </a:p>
        </p:txBody>
      </p:sp>
      <p:sp>
        <p:nvSpPr>
          <p:cNvPr id="6" name="Content Placeholder 5"/>
          <p:cNvSpPr>
            <a:spLocks noGrp="1"/>
          </p:cNvSpPr>
          <p:nvPr>
            <p:ph idx="1"/>
          </p:nvPr>
        </p:nvSpPr>
        <p:spPr>
          <a:xfrm>
            <a:off x="107504" y="1602000"/>
            <a:ext cx="8874496" cy="5054400"/>
          </a:xfrm>
        </p:spPr>
        <p:txBody>
          <a:bodyPr>
            <a:noAutofit/>
          </a:bodyPr>
          <a:lstStyle/>
          <a:p>
            <a:pPr lvl="0">
              <a:lnSpc>
                <a:spcPct val="90000"/>
              </a:lnSpc>
              <a:spcBef>
                <a:spcPts val="1200"/>
              </a:spcBef>
            </a:pPr>
            <a:r>
              <a:rPr lang="fr-FR" sz="1800" dirty="0" smtClean="0">
                <a:solidFill>
                  <a:srgbClr val="0070C0"/>
                </a:solidFill>
                <a:latin typeface="Arial" panose="020B0604020202020204" pitchFamily="34" charset="0"/>
                <a:cs typeface="Arial" panose="020B0604020202020204" pitchFamily="34" charset="0"/>
              </a:rPr>
              <a:t>Les femmes immigrées représentent un groupe important et divers qui est en train d’attirer de plus en plus d’attention de la part des politiques. C’est en partie car leur potentiel est sous-utilisé et aussi parce qu’on leur portait peu de considération auparavant.</a:t>
            </a:r>
          </a:p>
          <a:p>
            <a:pPr lvl="0">
              <a:lnSpc>
                <a:spcPct val="90000"/>
              </a:lnSpc>
              <a:spcBef>
                <a:spcPts val="1200"/>
              </a:spcBef>
            </a:pPr>
            <a:r>
              <a:rPr lang="fr-FR" sz="1800" dirty="0" smtClean="0">
                <a:solidFill>
                  <a:srgbClr val="0070C0"/>
                </a:solidFill>
                <a:latin typeface="Arial" panose="020B0604020202020204" pitchFamily="34" charset="0"/>
                <a:cs typeface="Arial" panose="020B0604020202020204" pitchFamily="34" charset="0"/>
              </a:rPr>
              <a:t>Les obstacles à l’intégration sont souvent la conséquence de conditions particulières (migration familiale, naissance des enfants à l’arrivée). </a:t>
            </a:r>
            <a:r>
              <a:rPr lang="fr-FR" sz="1800" b="1" dirty="0" smtClean="0">
                <a:solidFill>
                  <a:srgbClr val="0070C0"/>
                </a:solidFill>
                <a:latin typeface="Arial" panose="020B0604020202020204" pitchFamily="34" charset="0"/>
                <a:cs typeface="Arial" panose="020B0604020202020204" pitchFamily="34" charset="0"/>
              </a:rPr>
              <a:t>Ces obstacles ne sont pas une fatalité</a:t>
            </a:r>
            <a:r>
              <a:rPr lang="fr-FR" sz="1800" dirty="0" smtClean="0">
                <a:solidFill>
                  <a:srgbClr val="0070C0"/>
                </a:solidFill>
                <a:latin typeface="Arial" panose="020B0604020202020204" pitchFamily="34" charset="0"/>
                <a:cs typeface="Arial" panose="020B0604020202020204" pitchFamily="34" charset="0"/>
              </a:rPr>
              <a:t>.</a:t>
            </a:r>
          </a:p>
          <a:p>
            <a:pPr lvl="0">
              <a:lnSpc>
                <a:spcPct val="90000"/>
              </a:lnSpc>
              <a:spcBef>
                <a:spcPts val="1200"/>
              </a:spcBef>
            </a:pPr>
            <a:r>
              <a:rPr lang="fr-FR" sz="1800" dirty="0" smtClean="0">
                <a:solidFill>
                  <a:srgbClr val="0070C0"/>
                </a:solidFill>
                <a:latin typeface="Arial" panose="020B0604020202020204" pitchFamily="34" charset="0"/>
                <a:cs typeface="Arial" panose="020B0604020202020204" pitchFamily="34" charset="0"/>
              </a:rPr>
              <a:t>Il faut accorder plus d’attention aux arrangements qui prennent en compte ces circonstances – y compris avec les « programmes de deuxième chance ». </a:t>
            </a:r>
          </a:p>
          <a:p>
            <a:pPr lvl="0">
              <a:lnSpc>
                <a:spcPct val="90000"/>
              </a:lnSpc>
              <a:spcBef>
                <a:spcPts val="1200"/>
              </a:spcBef>
            </a:pPr>
            <a:r>
              <a:rPr lang="fr-FR" sz="1800" dirty="0" smtClean="0">
                <a:solidFill>
                  <a:srgbClr val="0070C0"/>
                </a:solidFill>
                <a:latin typeface="Arial" panose="020B0604020202020204" pitchFamily="34" charset="0"/>
                <a:cs typeface="Arial" panose="020B0604020202020204" pitchFamily="34" charset="0"/>
              </a:rPr>
              <a:t>L’integration des femmes immigrées rapporte aussi des bénéfices aux générations suivantes…</a:t>
            </a:r>
          </a:p>
          <a:p>
            <a:pPr lvl="0">
              <a:lnSpc>
                <a:spcPct val="90000"/>
              </a:lnSpc>
              <a:spcBef>
                <a:spcPts val="1200"/>
              </a:spcBef>
            </a:pPr>
            <a:r>
              <a:rPr lang="fr-FR" sz="1800" dirty="0" smtClean="0">
                <a:solidFill>
                  <a:srgbClr val="0070C0"/>
                </a:solidFill>
                <a:latin typeface="Arial" panose="020B0604020202020204" pitchFamily="34" charset="0"/>
                <a:cs typeface="Arial" panose="020B0604020202020204" pitchFamily="34" charset="0"/>
              </a:rPr>
              <a:t>…et il y a des indices que l’éducation (et plus largement l’intégration) de la mère exerce une plus grande influence sur les résultats scolaires des enfants que celle du père…</a:t>
            </a:r>
          </a:p>
          <a:p>
            <a:pPr lvl="0">
              <a:lnSpc>
                <a:spcPct val="90000"/>
              </a:lnSpc>
              <a:spcBef>
                <a:spcPts val="1200"/>
              </a:spcBef>
            </a:pPr>
            <a:r>
              <a:rPr lang="fr-FR" sz="1800" dirty="0" smtClean="0">
                <a:solidFill>
                  <a:srgbClr val="0070C0"/>
                </a:solidFill>
                <a:latin typeface="Arial" panose="020B0604020202020204" pitchFamily="34" charset="0"/>
                <a:cs typeface="Arial" panose="020B0604020202020204" pitchFamily="34" charset="0"/>
              </a:rPr>
              <a:t>… mais les femmes immigrées ne bénéficient pas autant que les hommes des offres d’intégration.</a:t>
            </a:r>
            <a:endParaRPr lang="fr-FR" sz="1600" i="1" dirty="0" smtClean="0">
              <a:latin typeface="Arial Narrow" pitchFamily="34" charset="0"/>
            </a:endParaRPr>
          </a:p>
        </p:txBody>
      </p:sp>
    </p:spTree>
    <p:extLst>
      <p:ext uri="{BB962C8B-B14F-4D97-AF65-F5344CB8AC3E}">
        <p14:creationId xmlns:p14="http://schemas.microsoft.com/office/powerpoint/2010/main" val="540731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155" t="12501" r="11656" b="5756"/>
          <a:stretch/>
        </p:blipFill>
        <p:spPr bwMode="auto">
          <a:xfrm>
            <a:off x="2735796" y="3104965"/>
            <a:ext cx="1693160" cy="21991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3250" name="Content Placeholder 2"/>
          <p:cNvSpPr>
            <a:spLocks noGrp="1"/>
          </p:cNvSpPr>
          <p:nvPr>
            <p:ph idx="1"/>
          </p:nvPr>
        </p:nvSpPr>
        <p:spPr>
          <a:xfrm>
            <a:off x="1261787" y="1593540"/>
            <a:ext cx="6561348" cy="1295400"/>
          </a:xfrm>
        </p:spPr>
        <p:txBody>
          <a:bodyPr>
            <a:normAutofit fontScale="25000" lnSpcReduction="20000"/>
          </a:bodyPr>
          <a:lstStyle/>
          <a:p>
            <a:pPr algn="ctr">
              <a:lnSpc>
                <a:spcPct val="120000"/>
              </a:lnSpc>
              <a:spcBef>
                <a:spcPts val="0"/>
              </a:spcBef>
              <a:buNone/>
              <a:defRPr/>
            </a:pPr>
            <a:r>
              <a:rPr lang="en-US" sz="8000" dirty="0" smtClean="0">
                <a:solidFill>
                  <a:srgbClr val="0070C0"/>
                </a:solidFill>
                <a:latin typeface="+mj-lt"/>
                <a:hlinkClick r:id="rId4"/>
              </a:rPr>
              <a:t>www.oecd.org/fr/migrations</a:t>
            </a:r>
            <a:endParaRPr lang="en-US" sz="8000" dirty="0">
              <a:solidFill>
                <a:srgbClr val="0070C0"/>
              </a:solidFill>
              <a:latin typeface="+mj-lt"/>
            </a:endParaRPr>
          </a:p>
          <a:p>
            <a:pPr algn="ctr">
              <a:lnSpc>
                <a:spcPct val="120000"/>
              </a:lnSpc>
              <a:spcBef>
                <a:spcPts val="0"/>
              </a:spcBef>
              <a:buNone/>
              <a:defRPr/>
            </a:pPr>
            <a:endParaRPr lang="en-US" sz="4000" dirty="0" smtClean="0">
              <a:solidFill>
                <a:srgbClr val="0070C0"/>
              </a:solidFill>
              <a:latin typeface="+mj-lt"/>
              <a:hlinkClick r:id="rId5"/>
            </a:endParaRPr>
          </a:p>
          <a:p>
            <a:pPr algn="ctr">
              <a:lnSpc>
                <a:spcPct val="120000"/>
              </a:lnSpc>
              <a:spcBef>
                <a:spcPts val="0"/>
              </a:spcBef>
              <a:buNone/>
              <a:defRPr/>
            </a:pPr>
            <a:r>
              <a:rPr lang="en-US" sz="8000" dirty="0" smtClean="0">
                <a:solidFill>
                  <a:srgbClr val="0070C0"/>
                </a:solidFill>
                <a:latin typeface="+mj-lt"/>
                <a:hlinkClick r:id="rId5"/>
              </a:rPr>
              <a:t>Thomas.Liebig@oecd.org</a:t>
            </a:r>
            <a:endParaRPr lang="en-US" sz="8000" dirty="0" smtClean="0">
              <a:solidFill>
                <a:srgbClr val="0070C0"/>
              </a:solidFill>
              <a:latin typeface="+mj-lt"/>
            </a:endParaRPr>
          </a:p>
          <a:p>
            <a:pPr algn="ctr">
              <a:lnSpc>
                <a:spcPct val="120000"/>
              </a:lnSpc>
              <a:buNone/>
              <a:defRPr/>
            </a:pPr>
            <a:r>
              <a:rPr lang="en-US" sz="7200" dirty="0" smtClean="0">
                <a:solidFill>
                  <a:srgbClr val="0070C0"/>
                </a:solidFill>
                <a:latin typeface="+mj-lt"/>
              </a:rPr>
              <a:t> </a:t>
            </a:r>
            <a:endParaRPr lang="en-US" sz="7200" dirty="0">
              <a:solidFill>
                <a:schemeClr val="tx2">
                  <a:lumMod val="50000"/>
                </a:schemeClr>
              </a:solidFill>
              <a:latin typeface="+mj-lt"/>
            </a:endParaRPr>
          </a:p>
          <a:p>
            <a:pPr algn="ctr">
              <a:lnSpc>
                <a:spcPct val="120000"/>
              </a:lnSpc>
              <a:spcBef>
                <a:spcPts val="0"/>
              </a:spcBef>
              <a:buNone/>
              <a:defRPr/>
            </a:pPr>
            <a:r>
              <a:rPr lang="de-CH" altLang="en-US" sz="12000" dirty="0">
                <a:latin typeface="+mj-lt"/>
              </a:rPr>
              <a:t> </a:t>
            </a:r>
            <a:endParaRPr lang="en-US" altLang="en-US" sz="7200" dirty="0">
              <a:solidFill>
                <a:schemeClr val="tx2">
                  <a:lumMod val="50000"/>
                </a:schemeClr>
              </a:solidFill>
              <a:latin typeface="+mj-lt"/>
            </a:endParaRPr>
          </a:p>
        </p:txBody>
      </p:sp>
      <p:sp>
        <p:nvSpPr>
          <p:cNvPr id="58372" name="TextBox 2"/>
          <p:cNvSpPr txBox="1">
            <a:spLocks noChangeArrowheads="1"/>
          </p:cNvSpPr>
          <p:nvPr/>
        </p:nvSpPr>
        <p:spPr bwMode="auto">
          <a:xfrm>
            <a:off x="2002725" y="399950"/>
            <a:ext cx="5436394" cy="7155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Autofit/>
          </a:bodyPr>
          <a:lstStyle>
            <a:lvl1pPr eaLnBrk="1" latinLnBrk="0" hangingPunct="1">
              <a:buNone/>
              <a:defRPr kumimoji="0" sz="2800">
                <a:solidFill>
                  <a:schemeClr val="accent1">
                    <a:lumMod val="75000"/>
                  </a:schemeClr>
                </a:solidFill>
                <a:latin typeface="+mj-lt"/>
                <a:ea typeface="+mj-ea"/>
                <a:cs typeface="+mj-cs"/>
              </a:defRPr>
            </a:lvl1pPr>
          </a:lstStyle>
          <a:p>
            <a:pPr algn="ctr"/>
            <a:r>
              <a:rPr lang="de-CH" altLang="en-US" dirty="0" err="1">
                <a:solidFill>
                  <a:srgbClr val="0070C0"/>
                </a:solidFill>
              </a:rPr>
              <a:t>Pour</a:t>
            </a:r>
            <a:r>
              <a:rPr lang="de-CH" altLang="en-US" dirty="0">
                <a:solidFill>
                  <a:srgbClr val="0070C0"/>
                </a:solidFill>
              </a:rPr>
              <a:t> plus </a:t>
            </a:r>
            <a:r>
              <a:rPr lang="de-CH" altLang="en-US" dirty="0" err="1">
                <a:solidFill>
                  <a:srgbClr val="0070C0"/>
                </a:solidFill>
              </a:rPr>
              <a:t>d’informations</a:t>
            </a:r>
            <a:r>
              <a:rPr lang="de-CH" altLang="en-US" dirty="0">
                <a:solidFill>
                  <a:srgbClr val="0070C0"/>
                </a:solidFill>
              </a:rPr>
              <a:t> : </a:t>
            </a:r>
            <a:endParaRPr lang="en-GB" altLang="en-US" dirty="0">
              <a:solidFill>
                <a:srgbClr val="0070C0"/>
              </a:solidFill>
            </a:endParaRPr>
          </a:p>
        </p:txBody>
      </p:sp>
      <p:sp>
        <p:nvSpPr>
          <p:cNvPr id="4" name="Rectangle 3"/>
          <p:cNvSpPr/>
          <p:nvPr/>
        </p:nvSpPr>
        <p:spPr bwMode="auto">
          <a:xfrm>
            <a:off x="5112060" y="4093796"/>
            <a:ext cx="130968" cy="105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n>
                <a:solidFill>
                  <a:schemeClr val="bg1"/>
                </a:solidFill>
              </a:ln>
            </a:endParaRPr>
          </a:p>
        </p:txBody>
      </p:sp>
      <p:grpSp>
        <p:nvGrpSpPr>
          <p:cNvPr id="9" name="Group 8"/>
          <p:cNvGrpSpPr/>
          <p:nvPr/>
        </p:nvGrpSpPr>
        <p:grpSpPr>
          <a:xfrm rot="21127412">
            <a:off x="1330435" y="2786641"/>
            <a:ext cx="1809907" cy="2181404"/>
            <a:chOff x="4898132" y="3407936"/>
            <a:chExt cx="1813168" cy="2010589"/>
          </a:xfrm>
        </p:grpSpPr>
        <p:pic>
          <p:nvPicPr>
            <p:cNvPr id="1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357" t="11970" r="15971" b="6641"/>
            <a:stretch/>
          </p:blipFill>
          <p:spPr bwMode="auto">
            <a:xfrm>
              <a:off x="4898132" y="3407936"/>
              <a:ext cx="1452944" cy="1885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1" name="Group 10"/>
            <p:cNvGrpSpPr/>
            <p:nvPr/>
          </p:nvGrpSpPr>
          <p:grpSpPr>
            <a:xfrm>
              <a:off x="5058792" y="3457242"/>
              <a:ext cx="1652508" cy="1961283"/>
              <a:chOff x="4589725" y="1612939"/>
              <a:chExt cx="1697630" cy="2076789"/>
            </a:xfrm>
          </p:grpSpPr>
          <p:pic>
            <p:nvPicPr>
              <p:cNvPr id="1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357" t="11970" r="15971" b="6641"/>
              <a:stretch/>
            </p:blipFill>
            <p:spPr bwMode="auto">
              <a:xfrm>
                <a:off x="4589725" y="1612939"/>
                <a:ext cx="1492618" cy="19967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156" t="8203" r="27813" b="13477"/>
              <a:stretch/>
            </p:blipFill>
            <p:spPr bwMode="auto">
              <a:xfrm>
                <a:off x="4756380" y="1650124"/>
                <a:ext cx="1530975" cy="20396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6" name="TextBox 5"/>
          <p:cNvSpPr txBox="1"/>
          <p:nvPr/>
        </p:nvSpPr>
        <p:spPr>
          <a:xfrm>
            <a:off x="3364091" y="5520109"/>
            <a:ext cx="2828090" cy="415498"/>
          </a:xfrm>
          <a:prstGeom prst="rect">
            <a:avLst/>
          </a:prstGeom>
          <a:noFill/>
        </p:spPr>
        <p:txBody>
          <a:bodyPr wrap="square" rtlCol="0">
            <a:spAutoFit/>
          </a:bodyPr>
          <a:lstStyle/>
          <a:p>
            <a:pPr lvl="0"/>
            <a:endParaRPr lang="en-GB" altLang="en-US" sz="2100" dirty="0">
              <a:solidFill>
                <a:srgbClr val="C00000"/>
              </a:solidFill>
              <a:latin typeface="+mj-lt"/>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64473">
            <a:off x="5522873" y="2641908"/>
            <a:ext cx="1508753" cy="2192822"/>
          </a:xfrm>
          <a:prstGeom prst="rect">
            <a:avLst/>
          </a:prstGeom>
          <a:ln>
            <a:solidFill>
              <a:schemeClr val="tx1"/>
            </a:solidFill>
          </a:ln>
        </p:spPr>
      </p:pic>
      <p:pic>
        <p:nvPicPr>
          <p:cNvPr id="19" name="Picture 2" descr="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8623" y="3055435"/>
            <a:ext cx="2034144" cy="2894122"/>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20" name="Picture 4" descr="boo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7412" y="2651674"/>
            <a:ext cx="1808054" cy="2600408"/>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3074" name="Picture 2" descr="boo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900" y="3168158"/>
            <a:ext cx="1924575" cy="2564213"/>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3076" name="Picture 4" descr="boo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1277" y="3434407"/>
            <a:ext cx="1935773" cy="2579133"/>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4"/>
          </p:nvPr>
        </p:nvSpPr>
        <p:spPr/>
        <p:txBody>
          <a:bodyPr/>
          <a:lstStyle/>
          <a:p>
            <a:fld id="{75B1FBE7-CEAF-4743-99FC-7566D83F529D}" type="slidenum">
              <a:rPr lang="en-US" smtClean="0"/>
              <a:pPr/>
              <a:t>13</a:t>
            </a:fld>
            <a:endParaRPr lang="en-US"/>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0738" y="3538930"/>
            <a:ext cx="175141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248312">
            <a:off x="2217163" y="3535584"/>
            <a:ext cx="1781541" cy="2506235"/>
          </a:xfrm>
          <a:prstGeom prst="rect">
            <a:avLst/>
          </a:prstGeom>
          <a:ln>
            <a:solidFill>
              <a:schemeClr val="tx1"/>
            </a:solidFill>
          </a:ln>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11117" y="3738941"/>
            <a:ext cx="1985092" cy="2823863"/>
          </a:xfrm>
          <a:prstGeom prst="rect">
            <a:avLst/>
          </a:prstGeom>
        </p:spPr>
      </p:pic>
    </p:spTree>
    <p:extLst>
      <p:ext uri="{BB962C8B-B14F-4D97-AF65-F5344CB8AC3E}">
        <p14:creationId xmlns:p14="http://schemas.microsoft.com/office/powerpoint/2010/main" val="25742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032B00EE-A470-4365-B80B-760106CD6534}" type="slidenum">
              <a:rPr lang="en-US" smtClean="0"/>
              <a:pPr>
                <a:defRPr/>
              </a:pPr>
              <a:t>2</a:t>
            </a:fld>
            <a:endParaRPr lang="en-US"/>
          </a:p>
        </p:txBody>
      </p:sp>
      <p:sp>
        <p:nvSpPr>
          <p:cNvPr id="4" name="Title 3"/>
          <p:cNvSpPr>
            <a:spLocks noGrp="1"/>
          </p:cNvSpPr>
          <p:nvPr>
            <p:ph type="title"/>
          </p:nvPr>
        </p:nvSpPr>
        <p:spPr>
          <a:xfrm>
            <a:off x="1080000" y="188640"/>
            <a:ext cx="7902000" cy="1022400"/>
          </a:xfrm>
        </p:spPr>
        <p:txBody>
          <a:bodyPr/>
          <a:lstStyle/>
          <a:p>
            <a:r>
              <a:rPr lang="fr-FR" sz="2800" dirty="0">
                <a:solidFill>
                  <a:srgbClr val="0070C0"/>
                </a:solidFill>
              </a:rPr>
              <a:t>Les femmes immigrées représentent </a:t>
            </a:r>
            <a:r>
              <a:rPr lang="fr-FR" sz="2800" dirty="0" smtClean="0">
                <a:solidFill>
                  <a:srgbClr val="0070C0"/>
                </a:solidFill>
              </a:rPr>
              <a:t>plus de la moitié de </a:t>
            </a:r>
            <a:r>
              <a:rPr lang="fr-FR" sz="2800" dirty="0">
                <a:solidFill>
                  <a:srgbClr val="0070C0"/>
                </a:solidFill>
              </a:rPr>
              <a:t>la population née à l’étranger...</a:t>
            </a:r>
          </a:p>
        </p:txBody>
      </p:sp>
      <p:sp>
        <p:nvSpPr>
          <p:cNvPr id="7" name="TextBox 6"/>
          <p:cNvSpPr txBox="1"/>
          <p:nvPr/>
        </p:nvSpPr>
        <p:spPr>
          <a:xfrm>
            <a:off x="611560" y="6273100"/>
            <a:ext cx="3528392" cy="276999"/>
          </a:xfrm>
          <a:prstGeom prst="rect">
            <a:avLst/>
          </a:prstGeom>
          <a:noFill/>
        </p:spPr>
        <p:txBody>
          <a:bodyPr wrap="square" rtlCol="0">
            <a:spAutoFit/>
          </a:bodyPr>
          <a:lstStyle/>
          <a:p>
            <a:r>
              <a:rPr lang="de-CH" sz="1200" dirty="0" smtClean="0"/>
              <a:t>Source: OCDE/UE 2018. </a:t>
            </a:r>
            <a:endParaRPr lang="en-GB" sz="1200" dirty="0"/>
          </a:p>
        </p:txBody>
      </p:sp>
      <p:sp>
        <p:nvSpPr>
          <p:cNvPr id="8" name="Rectangle 7"/>
          <p:cNvSpPr/>
          <p:nvPr/>
        </p:nvSpPr>
        <p:spPr>
          <a:xfrm>
            <a:off x="30741" y="1634676"/>
            <a:ext cx="9144000" cy="369332"/>
          </a:xfrm>
          <a:prstGeom prst="rect">
            <a:avLst/>
          </a:prstGeom>
        </p:spPr>
        <p:txBody>
          <a:bodyPr wrap="square">
            <a:spAutoFit/>
          </a:bodyPr>
          <a:lstStyle/>
          <a:p>
            <a:r>
              <a:rPr lang="fr-FR" dirty="0" smtClean="0">
                <a:solidFill>
                  <a:schemeClr val="tx2"/>
                </a:solidFill>
              </a:rPr>
              <a:t>Part des femmes dans la population immigrée, pays de l’OCDE et de l’UE, 2017</a:t>
            </a:r>
            <a:endParaRPr lang="fr-FR" dirty="0">
              <a:solidFill>
                <a:schemeClr val="tx2"/>
              </a:solidFill>
            </a:endParaRPr>
          </a:p>
        </p:txBody>
      </p:sp>
      <p:pic>
        <p:nvPicPr>
          <p:cNvPr id="5" name="Picture 4"/>
          <p:cNvPicPr>
            <a:picLocks noChangeAspect="1"/>
          </p:cNvPicPr>
          <p:nvPr/>
        </p:nvPicPr>
        <p:blipFill>
          <a:blip r:embed="rId3"/>
          <a:stretch>
            <a:fillRect/>
          </a:stretch>
        </p:blipFill>
        <p:spPr>
          <a:xfrm>
            <a:off x="0" y="2060848"/>
            <a:ext cx="8990074" cy="4155412"/>
          </a:xfrm>
          <a:prstGeom prst="rect">
            <a:avLst/>
          </a:prstGeom>
        </p:spPr>
      </p:pic>
    </p:spTree>
    <p:extLst>
      <p:ext uri="{BB962C8B-B14F-4D97-AF65-F5344CB8AC3E}">
        <p14:creationId xmlns:p14="http://schemas.microsoft.com/office/powerpoint/2010/main" val="105064391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032B00EE-A470-4365-B80B-760106CD6534}" type="slidenum">
              <a:rPr lang="en-US" smtClean="0"/>
              <a:pPr>
                <a:defRPr/>
              </a:pPr>
              <a:t>3</a:t>
            </a:fld>
            <a:endParaRPr lang="en-US"/>
          </a:p>
        </p:txBody>
      </p:sp>
      <p:sp>
        <p:nvSpPr>
          <p:cNvPr id="4" name="Title 3"/>
          <p:cNvSpPr>
            <a:spLocks noGrp="1"/>
          </p:cNvSpPr>
          <p:nvPr>
            <p:ph type="title"/>
          </p:nvPr>
        </p:nvSpPr>
        <p:spPr>
          <a:xfrm>
            <a:off x="1080000" y="188640"/>
            <a:ext cx="8064000" cy="1022400"/>
          </a:xfrm>
        </p:spPr>
        <p:txBody>
          <a:bodyPr/>
          <a:lstStyle/>
          <a:p>
            <a:r>
              <a:rPr lang="fr-FR" sz="2800" dirty="0">
                <a:solidFill>
                  <a:srgbClr val="0070C0"/>
                </a:solidFill>
              </a:rPr>
              <a:t>…mais sont sous-représentées dans les flux d’entrée</a:t>
            </a:r>
          </a:p>
        </p:txBody>
      </p:sp>
      <p:sp>
        <p:nvSpPr>
          <p:cNvPr id="7" name="Rectangle 6"/>
          <p:cNvSpPr/>
          <p:nvPr/>
        </p:nvSpPr>
        <p:spPr>
          <a:xfrm>
            <a:off x="231234" y="1591804"/>
            <a:ext cx="8881162" cy="369332"/>
          </a:xfrm>
          <a:prstGeom prst="rect">
            <a:avLst/>
          </a:prstGeom>
        </p:spPr>
        <p:txBody>
          <a:bodyPr wrap="square">
            <a:spAutoFit/>
          </a:bodyPr>
          <a:lstStyle/>
          <a:p>
            <a:r>
              <a:rPr lang="fr-FR" dirty="0" smtClean="0">
                <a:solidFill>
                  <a:schemeClr val="tx2"/>
                </a:solidFill>
              </a:rPr>
              <a:t>Part des femmes dans l’ensemble des flux d’entrée vers les pays de l’OCDE, 2017</a:t>
            </a:r>
            <a:endParaRPr lang="fr-FR" dirty="0">
              <a:solidFill>
                <a:schemeClr val="tx2"/>
              </a:solidFill>
            </a:endParaRPr>
          </a:p>
        </p:txBody>
      </p:sp>
      <p:sp>
        <p:nvSpPr>
          <p:cNvPr id="10" name="TextBox 9"/>
          <p:cNvSpPr txBox="1"/>
          <p:nvPr/>
        </p:nvSpPr>
        <p:spPr>
          <a:xfrm>
            <a:off x="221890" y="6379401"/>
            <a:ext cx="4749162" cy="276999"/>
          </a:xfrm>
          <a:prstGeom prst="rect">
            <a:avLst/>
          </a:prstGeom>
          <a:noFill/>
        </p:spPr>
        <p:txBody>
          <a:bodyPr wrap="square" rtlCol="0">
            <a:spAutoFit/>
          </a:bodyPr>
          <a:lstStyle/>
          <a:p>
            <a:r>
              <a:rPr lang="fr-FR" sz="1200" dirty="0" smtClean="0"/>
              <a:t>Source: OCDE, Perspectives des migrations internationales 2019. </a:t>
            </a:r>
            <a:endParaRPr lang="fr-FR" sz="1200" dirty="0"/>
          </a:p>
        </p:txBody>
      </p:sp>
      <p:graphicFrame>
        <p:nvGraphicFramePr>
          <p:cNvPr id="8" name="Chart 7"/>
          <p:cNvGraphicFramePr>
            <a:graphicFrameLocks/>
          </p:cNvGraphicFramePr>
          <p:nvPr>
            <p:extLst>
              <p:ext uri="{D42A27DB-BD31-4B8C-83A1-F6EECF244321}">
                <p14:modId xmlns:p14="http://schemas.microsoft.com/office/powerpoint/2010/main" val="59591799"/>
              </p:ext>
            </p:extLst>
          </p:nvPr>
        </p:nvGraphicFramePr>
        <p:xfrm>
          <a:off x="323528" y="1988840"/>
          <a:ext cx="8568952" cy="4300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83452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76425"/>
            <a:ext cx="7956496" cy="1022400"/>
          </a:xfrm>
        </p:spPr>
        <p:txBody>
          <a:bodyPr/>
          <a:lstStyle/>
          <a:p>
            <a:r>
              <a:rPr lang="fr-FR" sz="2600" dirty="0">
                <a:solidFill>
                  <a:srgbClr val="0070C0"/>
                </a:solidFill>
              </a:rPr>
              <a:t>C’est parce qu’elles sont surreprésentées parmi les migrants familiaux, qui ont tendance à rester plus longtemps</a:t>
            </a:r>
          </a:p>
        </p:txBody>
      </p:sp>
      <p:sp>
        <p:nvSpPr>
          <p:cNvPr id="5" name="Slide Number Placeholder 4"/>
          <p:cNvSpPr>
            <a:spLocks noGrp="1"/>
          </p:cNvSpPr>
          <p:nvPr>
            <p:ph type="sldNum" sz="quarter" idx="4"/>
          </p:nvPr>
        </p:nvSpPr>
        <p:spPr/>
        <p:txBody>
          <a:bodyPr/>
          <a:lstStyle/>
          <a:p>
            <a:fld id="{64321754-C58A-47E9-9DA8-C701EE633F72}" type="slidenum">
              <a:rPr lang="en-US" smtClean="0"/>
              <a:pPr/>
              <a:t>4</a:t>
            </a:fld>
            <a:endParaRPr lang="en-US" dirty="0"/>
          </a:p>
        </p:txBody>
      </p:sp>
      <p:sp>
        <p:nvSpPr>
          <p:cNvPr id="9" name="ZoneTexte 4"/>
          <p:cNvSpPr txBox="1"/>
          <p:nvPr/>
        </p:nvSpPr>
        <p:spPr>
          <a:xfrm>
            <a:off x="971600" y="1629255"/>
            <a:ext cx="7704856" cy="923330"/>
          </a:xfrm>
          <a:prstGeom prst="rect">
            <a:avLst/>
          </a:prstGeom>
          <a:noFill/>
        </p:spPr>
        <p:txBody>
          <a:bodyPr wrap="square" rtlCol="0">
            <a:spAutoFit/>
          </a:bodyPr>
          <a:lstStyle/>
          <a:p>
            <a:pPr algn="ctr"/>
            <a:r>
              <a:rPr lang="fr-FR" dirty="0" smtClean="0">
                <a:solidFill>
                  <a:schemeClr val="tx2"/>
                </a:solidFill>
              </a:rPr>
              <a:t>Part des femmes dans l’ensemble des bénéficiaires de premiers titres de séjour en France, moyenne 2014-2018</a:t>
            </a:r>
          </a:p>
          <a:p>
            <a:pPr algn="ctr"/>
            <a:endParaRPr lang="fr-FR" dirty="0">
              <a:solidFill>
                <a:schemeClr val="tx2"/>
              </a:solidFill>
            </a:endParaRPr>
          </a:p>
        </p:txBody>
      </p:sp>
      <p:sp>
        <p:nvSpPr>
          <p:cNvPr id="4" name="Rectangle 3"/>
          <p:cNvSpPr>
            <a:spLocks noChangeArrowheads="1"/>
          </p:cNvSpPr>
          <p:nvPr/>
        </p:nvSpPr>
        <p:spPr bwMode="auto">
          <a:xfrm>
            <a:off x="0" y="321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30741" y="6010069"/>
            <a:ext cx="8694712" cy="646331"/>
          </a:xfrm>
          <a:prstGeom prst="rect">
            <a:avLst/>
          </a:prstGeom>
          <a:noFill/>
        </p:spPr>
        <p:txBody>
          <a:bodyPr wrap="square" rtlCol="0">
            <a:spAutoFit/>
          </a:bodyPr>
          <a:lstStyle/>
          <a:p>
            <a:pPr algn="ctr"/>
            <a:r>
              <a:rPr lang="fr-FR" dirty="0" smtClean="0">
                <a:solidFill>
                  <a:srgbClr val="0070C0"/>
                </a:solidFill>
              </a:rPr>
              <a:t>Et les migrants familiaux ont à l’arrivée souvent moins de soutien à l’intégration </a:t>
            </a:r>
          </a:p>
          <a:p>
            <a:pPr algn="ctr"/>
            <a:r>
              <a:rPr lang="fr-FR" dirty="0" smtClean="0">
                <a:solidFill>
                  <a:srgbClr val="0070C0"/>
                </a:solidFill>
              </a:rPr>
              <a:t>(notamment par rapport aux réfugiés)</a:t>
            </a:r>
            <a:endParaRPr lang="fr-FR" dirty="0">
              <a:solidFill>
                <a:srgbClr val="0070C0"/>
              </a:solidFill>
            </a:endParaRPr>
          </a:p>
        </p:txBody>
      </p:sp>
      <p:sp>
        <p:nvSpPr>
          <p:cNvPr id="13" name="TextBox 12"/>
          <p:cNvSpPr txBox="1"/>
          <p:nvPr/>
        </p:nvSpPr>
        <p:spPr>
          <a:xfrm>
            <a:off x="107504" y="5661248"/>
            <a:ext cx="3528392" cy="276999"/>
          </a:xfrm>
          <a:prstGeom prst="rect">
            <a:avLst/>
          </a:prstGeom>
          <a:noFill/>
        </p:spPr>
        <p:txBody>
          <a:bodyPr wrap="square" rtlCol="0">
            <a:spAutoFit/>
          </a:bodyPr>
          <a:lstStyle/>
          <a:p>
            <a:r>
              <a:rPr lang="de-CH" sz="1200" dirty="0" smtClean="0"/>
              <a:t>Source: </a:t>
            </a:r>
            <a:r>
              <a:rPr lang="de-CH" sz="1200" dirty="0" err="1" smtClean="0"/>
              <a:t>Eurostat</a:t>
            </a:r>
            <a:r>
              <a:rPr lang="de-CH" sz="1200" dirty="0" smtClean="0"/>
              <a:t>.</a:t>
            </a:r>
          </a:p>
        </p:txBody>
      </p:sp>
      <p:graphicFrame>
        <p:nvGraphicFramePr>
          <p:cNvPr id="11" name="Chart 10"/>
          <p:cNvGraphicFramePr>
            <a:graphicFrameLocks/>
          </p:cNvGraphicFramePr>
          <p:nvPr>
            <p:extLst>
              <p:ext uri="{D42A27DB-BD31-4B8C-83A1-F6EECF244321}">
                <p14:modId xmlns:p14="http://schemas.microsoft.com/office/powerpoint/2010/main" val="2390795452"/>
              </p:ext>
            </p:extLst>
          </p:nvPr>
        </p:nvGraphicFramePr>
        <p:xfrm>
          <a:off x="1619672" y="2123484"/>
          <a:ext cx="5734050" cy="3814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0626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80000" y="188640"/>
            <a:ext cx="7740472" cy="1022400"/>
          </a:xfrm>
        </p:spPr>
        <p:txBody>
          <a:bodyPr/>
          <a:lstStyle/>
          <a:p>
            <a:r>
              <a:rPr lang="fr-FR" sz="2600" dirty="0">
                <a:solidFill>
                  <a:srgbClr val="0070C0"/>
                </a:solidFill>
              </a:rPr>
              <a:t>Le « parcours d’intégration » </a:t>
            </a:r>
            <a:r>
              <a:rPr lang="fr-FR" sz="2600" dirty="0" smtClean="0">
                <a:solidFill>
                  <a:srgbClr val="0070C0"/>
                </a:solidFill>
              </a:rPr>
              <a:t>des </a:t>
            </a:r>
            <a:r>
              <a:rPr lang="fr-FR" sz="2600" dirty="0">
                <a:solidFill>
                  <a:srgbClr val="0070C0"/>
                </a:solidFill>
              </a:rPr>
              <a:t>femmes immigrées est en général plus lent, notamment pour les réfugiées</a:t>
            </a:r>
          </a:p>
        </p:txBody>
      </p:sp>
      <p:sp>
        <p:nvSpPr>
          <p:cNvPr id="5" name="ZoneTexte 4"/>
          <p:cNvSpPr txBox="1"/>
          <p:nvPr/>
        </p:nvSpPr>
        <p:spPr>
          <a:xfrm>
            <a:off x="506540" y="1556792"/>
            <a:ext cx="8097908" cy="646331"/>
          </a:xfrm>
          <a:prstGeom prst="rect">
            <a:avLst/>
          </a:prstGeom>
          <a:noFill/>
        </p:spPr>
        <p:txBody>
          <a:bodyPr wrap="square" rtlCol="0">
            <a:spAutoFit/>
          </a:bodyPr>
          <a:lstStyle/>
          <a:p>
            <a:pPr algn="ctr"/>
            <a:r>
              <a:rPr lang="fr-FR" dirty="0" smtClean="0">
                <a:solidFill>
                  <a:schemeClr val="tx2"/>
                </a:solidFill>
              </a:rPr>
              <a:t>Emploi des réfugiés par sexe et durée de résidence, 2016, pour certains pays européens de l’OCDE</a:t>
            </a:r>
            <a:endParaRPr lang="fr-FR" dirty="0">
              <a:solidFill>
                <a:schemeClr val="tx2"/>
              </a:solidFill>
            </a:endParaRPr>
          </a:p>
        </p:txBody>
      </p:sp>
      <p:sp>
        <p:nvSpPr>
          <p:cNvPr id="2" name="TextBox 1"/>
          <p:cNvSpPr txBox="1"/>
          <p:nvPr/>
        </p:nvSpPr>
        <p:spPr>
          <a:xfrm>
            <a:off x="971600" y="5877272"/>
            <a:ext cx="6840760" cy="923330"/>
          </a:xfrm>
          <a:prstGeom prst="rect">
            <a:avLst/>
          </a:prstGeom>
          <a:noFill/>
        </p:spPr>
        <p:txBody>
          <a:bodyPr wrap="square" rtlCol="0">
            <a:spAutoFit/>
          </a:bodyPr>
          <a:lstStyle/>
          <a:p>
            <a:pPr algn="ctr"/>
            <a:r>
              <a:rPr lang="fr-FR" i="1" dirty="0" smtClean="0">
                <a:solidFill>
                  <a:schemeClr val="tx2"/>
                </a:solidFill>
              </a:rPr>
              <a:t>C’est également le cas dans une perspective longitudinale </a:t>
            </a:r>
          </a:p>
          <a:p>
            <a:pPr algn="ctr"/>
            <a:r>
              <a:rPr lang="fr-FR" i="1" dirty="0" smtClean="0">
                <a:solidFill>
                  <a:schemeClr val="tx2"/>
                </a:solidFill>
              </a:rPr>
              <a:t>(pour les hommes, il faut 9 ans avant d’atteindre le seuil; et au moins 12 ans pour les femmes)</a:t>
            </a:r>
            <a:endParaRPr lang="fr-FR" i="1" dirty="0">
              <a:solidFill>
                <a:schemeClr val="tx2"/>
              </a:solidFill>
            </a:endParaRPr>
          </a:p>
        </p:txBody>
      </p:sp>
      <p:sp>
        <p:nvSpPr>
          <p:cNvPr id="8" name="TextBox 7"/>
          <p:cNvSpPr txBox="1"/>
          <p:nvPr/>
        </p:nvSpPr>
        <p:spPr>
          <a:xfrm>
            <a:off x="251520" y="5589240"/>
            <a:ext cx="6336704" cy="276999"/>
          </a:xfrm>
          <a:prstGeom prst="rect">
            <a:avLst/>
          </a:prstGeom>
          <a:noFill/>
        </p:spPr>
        <p:txBody>
          <a:bodyPr wrap="square" rtlCol="0">
            <a:spAutoFit/>
          </a:bodyPr>
          <a:lstStyle/>
          <a:p>
            <a:r>
              <a:rPr lang="de-CH" sz="1200" dirty="0" smtClean="0"/>
              <a:t>Source: Liebig et </a:t>
            </a:r>
            <a:r>
              <a:rPr lang="de-CH" sz="1200" dirty="0" err="1" smtClean="0"/>
              <a:t>Tronstad</a:t>
            </a:r>
            <a:r>
              <a:rPr lang="de-CH" sz="1200" dirty="0" smtClean="0"/>
              <a:t> (2018).  </a:t>
            </a:r>
            <a:endParaRPr lang="en-GB" sz="1200" dirty="0"/>
          </a:p>
        </p:txBody>
      </p:sp>
      <p:pic>
        <p:nvPicPr>
          <p:cNvPr id="18" name="Picture 17"/>
          <p:cNvPicPr>
            <a:picLocks noChangeAspect="1"/>
          </p:cNvPicPr>
          <p:nvPr/>
        </p:nvPicPr>
        <p:blipFill>
          <a:blip r:embed="rId3"/>
          <a:stretch>
            <a:fillRect/>
          </a:stretch>
        </p:blipFill>
        <p:spPr>
          <a:xfrm>
            <a:off x="515174" y="2203123"/>
            <a:ext cx="4584589" cy="3414056"/>
          </a:xfrm>
          <a:prstGeom prst="rect">
            <a:avLst/>
          </a:prstGeom>
        </p:spPr>
      </p:pic>
      <p:pic>
        <p:nvPicPr>
          <p:cNvPr id="19" name="Picture 18"/>
          <p:cNvPicPr>
            <a:picLocks noChangeAspect="1"/>
          </p:cNvPicPr>
          <p:nvPr/>
        </p:nvPicPr>
        <p:blipFill>
          <a:blip r:embed="rId4"/>
          <a:stretch>
            <a:fillRect/>
          </a:stretch>
        </p:blipFill>
        <p:spPr>
          <a:xfrm>
            <a:off x="4139952" y="2203123"/>
            <a:ext cx="4584589" cy="3401880"/>
          </a:xfrm>
          <a:prstGeom prst="rect">
            <a:avLst/>
          </a:prstGeom>
        </p:spPr>
      </p:pic>
    </p:spTree>
    <p:extLst>
      <p:ext uri="{BB962C8B-B14F-4D97-AF65-F5344CB8AC3E}">
        <p14:creationId xmlns:p14="http://schemas.microsoft.com/office/powerpoint/2010/main" val="52819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80000" y="237600"/>
            <a:ext cx="7740472" cy="1022400"/>
          </a:xfrm>
        </p:spPr>
        <p:txBody>
          <a:bodyPr/>
          <a:lstStyle/>
          <a:p>
            <a:r>
              <a:rPr lang="fr-FR" sz="2800" dirty="0">
                <a:solidFill>
                  <a:srgbClr val="0070C0"/>
                </a:solidFill>
              </a:rPr>
              <a:t>Très forte proportion de femmes immigrées peu scolarisées en France</a:t>
            </a:r>
          </a:p>
        </p:txBody>
      </p:sp>
      <p:sp>
        <p:nvSpPr>
          <p:cNvPr id="9" name="ZoneTexte 4"/>
          <p:cNvSpPr txBox="1"/>
          <p:nvPr/>
        </p:nvSpPr>
        <p:spPr>
          <a:xfrm>
            <a:off x="107504" y="1357040"/>
            <a:ext cx="9036496" cy="369332"/>
          </a:xfrm>
          <a:prstGeom prst="rect">
            <a:avLst/>
          </a:prstGeom>
          <a:noFill/>
        </p:spPr>
        <p:txBody>
          <a:bodyPr wrap="square" rtlCol="0">
            <a:spAutoFit/>
          </a:bodyPr>
          <a:lstStyle/>
          <a:p>
            <a:pPr algn="ctr"/>
            <a:r>
              <a:rPr lang="fr-FR" dirty="0" smtClean="0">
                <a:solidFill>
                  <a:schemeClr val="tx2"/>
                </a:solidFill>
              </a:rPr>
              <a:t>Niveau d’éducation faible et très faible des immigrés selon le sexe, 15-64 ans, 2017-18</a:t>
            </a:r>
            <a:endParaRPr lang="fr-FR" dirty="0">
              <a:solidFill>
                <a:schemeClr val="tx2"/>
              </a:solidFill>
            </a:endParaRPr>
          </a:p>
        </p:txBody>
      </p:sp>
      <p:sp>
        <p:nvSpPr>
          <p:cNvPr id="10" name="TextBox 9"/>
          <p:cNvSpPr txBox="1"/>
          <p:nvPr/>
        </p:nvSpPr>
        <p:spPr>
          <a:xfrm>
            <a:off x="251520" y="5842733"/>
            <a:ext cx="6336704" cy="276999"/>
          </a:xfrm>
          <a:prstGeom prst="rect">
            <a:avLst/>
          </a:prstGeom>
          <a:noFill/>
        </p:spPr>
        <p:txBody>
          <a:bodyPr wrap="square" rtlCol="0">
            <a:spAutoFit/>
          </a:bodyPr>
          <a:lstStyle/>
          <a:p>
            <a:r>
              <a:rPr lang="de-CH" sz="1200" dirty="0" smtClean="0"/>
              <a:t>Source: EFT-UE 2017-18.</a:t>
            </a:r>
            <a:endParaRPr lang="en-GB" sz="1200" dirty="0"/>
          </a:p>
        </p:txBody>
      </p:sp>
      <p:sp>
        <p:nvSpPr>
          <p:cNvPr id="2" name="TextBox 1"/>
          <p:cNvSpPr txBox="1"/>
          <p:nvPr/>
        </p:nvSpPr>
        <p:spPr>
          <a:xfrm>
            <a:off x="784968" y="6119732"/>
            <a:ext cx="7056784" cy="646331"/>
          </a:xfrm>
          <a:prstGeom prst="rect">
            <a:avLst/>
          </a:prstGeom>
          <a:noFill/>
        </p:spPr>
        <p:txBody>
          <a:bodyPr wrap="square" rtlCol="0">
            <a:spAutoFit/>
          </a:bodyPr>
          <a:lstStyle/>
          <a:p>
            <a:pPr algn="ctr"/>
            <a:r>
              <a:rPr lang="fr-FR" i="1" dirty="0" smtClean="0">
                <a:solidFill>
                  <a:schemeClr val="tx2"/>
                </a:solidFill>
              </a:rPr>
              <a:t>La part de niveau d’éducation très faible est bien plus importante que pour les hommes immigrés, ce qui est rarement le cas ailleurs</a:t>
            </a:r>
            <a:endParaRPr lang="fr-FR" i="1" dirty="0">
              <a:solidFill>
                <a:schemeClr val="tx2"/>
              </a:solidFill>
            </a:endParaRPr>
          </a:p>
        </p:txBody>
      </p:sp>
      <p:pic>
        <p:nvPicPr>
          <p:cNvPr id="6" name="Picture 5"/>
          <p:cNvPicPr>
            <a:picLocks noChangeAspect="1"/>
          </p:cNvPicPr>
          <p:nvPr/>
        </p:nvPicPr>
        <p:blipFill>
          <a:blip r:embed="rId3"/>
          <a:stretch>
            <a:fillRect/>
          </a:stretch>
        </p:blipFill>
        <p:spPr>
          <a:xfrm>
            <a:off x="323528" y="1737321"/>
            <a:ext cx="8064896" cy="4045049"/>
          </a:xfrm>
          <a:prstGeom prst="rect">
            <a:avLst/>
          </a:prstGeom>
        </p:spPr>
      </p:pic>
    </p:spTree>
    <p:extLst>
      <p:ext uri="{BB962C8B-B14F-4D97-AF65-F5344CB8AC3E}">
        <p14:creationId xmlns:p14="http://schemas.microsoft.com/office/powerpoint/2010/main" val="95912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80000" y="237600"/>
            <a:ext cx="7740472" cy="1022400"/>
          </a:xfrm>
        </p:spPr>
        <p:txBody>
          <a:bodyPr/>
          <a:lstStyle/>
          <a:p>
            <a:r>
              <a:rPr lang="fr-FR" sz="2800" dirty="0">
                <a:solidFill>
                  <a:srgbClr val="0070C0"/>
                </a:solidFill>
              </a:rPr>
              <a:t>Autres </a:t>
            </a:r>
            <a:r>
              <a:rPr lang="fr-FR" sz="2800" dirty="0" smtClean="0">
                <a:solidFill>
                  <a:srgbClr val="0070C0"/>
                </a:solidFill>
              </a:rPr>
              <a:t>constats </a:t>
            </a:r>
            <a:r>
              <a:rPr lang="fr-FR" sz="2800" dirty="0">
                <a:solidFill>
                  <a:srgbClr val="0070C0"/>
                </a:solidFill>
              </a:rPr>
              <a:t>sur l’intégration des femmes immigrées</a:t>
            </a:r>
          </a:p>
        </p:txBody>
      </p:sp>
      <p:sp>
        <p:nvSpPr>
          <p:cNvPr id="4" name="Content Placeholder 5"/>
          <p:cNvSpPr>
            <a:spLocks noGrp="1"/>
          </p:cNvSpPr>
          <p:nvPr>
            <p:ph idx="1"/>
          </p:nvPr>
        </p:nvSpPr>
        <p:spPr>
          <a:xfrm>
            <a:off x="0" y="1628800"/>
            <a:ext cx="8928992" cy="4968552"/>
          </a:xfrm>
        </p:spPr>
        <p:txBody>
          <a:bodyPr>
            <a:noAutofit/>
          </a:bodyPr>
          <a:lstStyle/>
          <a:p>
            <a:pPr lvl="0">
              <a:spcBef>
                <a:spcPts val="1800"/>
              </a:spcBef>
              <a:spcAft>
                <a:spcPts val="600"/>
              </a:spcAft>
            </a:pPr>
            <a:r>
              <a:rPr lang="fr-FR" sz="1900" dirty="0" smtClean="0">
                <a:solidFill>
                  <a:srgbClr val="0070C0"/>
                </a:solidFill>
                <a:latin typeface="Arial" panose="020B0604020202020204" pitchFamily="34" charset="0"/>
                <a:cs typeface="Arial" panose="020B0604020202020204" pitchFamily="34" charset="0"/>
              </a:rPr>
              <a:t>Le niveau d’éducation des femmes immigrées s’est accru au cours des dix dernières années, mais de manière moins marquée que chez les femmes nées dans le </a:t>
            </a:r>
            <a:r>
              <a:rPr lang="fr-FR" sz="1900" dirty="0">
                <a:solidFill>
                  <a:srgbClr val="0070C0"/>
                </a:solidFill>
                <a:latin typeface="Arial" panose="020B0604020202020204" pitchFamily="34" charset="0"/>
                <a:cs typeface="Arial" panose="020B0604020202020204" pitchFamily="34" charset="0"/>
              </a:rPr>
              <a:t>pays. En conséquence, l’écart entre les deux groupes s’est accru</a:t>
            </a:r>
            <a:r>
              <a:rPr lang="fr-FR" sz="1900" dirty="0" smtClean="0">
                <a:solidFill>
                  <a:srgbClr val="0070C0"/>
                </a:solidFill>
                <a:latin typeface="Arial" panose="020B0604020202020204" pitchFamily="34" charset="0"/>
                <a:cs typeface="Arial" panose="020B0604020202020204" pitchFamily="34" charset="0"/>
              </a:rPr>
              <a:t>. Même constat pour le taux d’emploi. </a:t>
            </a:r>
          </a:p>
          <a:p>
            <a:pPr lvl="0">
              <a:spcBef>
                <a:spcPts val="1800"/>
              </a:spcBef>
              <a:spcAft>
                <a:spcPts val="600"/>
              </a:spcAft>
            </a:pPr>
            <a:r>
              <a:rPr lang="fr-FR" sz="1900" dirty="0" smtClean="0">
                <a:solidFill>
                  <a:srgbClr val="0070C0"/>
                </a:solidFill>
                <a:latin typeface="Arial" panose="020B0604020202020204" pitchFamily="34" charset="0"/>
                <a:cs typeface="Arial" panose="020B0604020202020204" pitchFamily="34" charset="0"/>
              </a:rPr>
              <a:t>Par rapport aux femmes nées dans le pays, l’inactivité des immigrées est beaucoup plus subie dans presque tous les pays, et plus souvent pour des raisons d’obligations familiales.</a:t>
            </a:r>
          </a:p>
          <a:p>
            <a:pPr lvl="0">
              <a:spcBef>
                <a:spcPts val="1800"/>
              </a:spcBef>
              <a:spcAft>
                <a:spcPts val="600"/>
              </a:spcAft>
            </a:pPr>
            <a:r>
              <a:rPr lang="fr-FR" sz="1900" dirty="0" smtClean="0">
                <a:solidFill>
                  <a:srgbClr val="0070C0"/>
                </a:solidFill>
                <a:latin typeface="Arial" panose="020B0604020202020204" pitchFamily="34" charset="0"/>
                <a:cs typeface="Arial" panose="020B0604020202020204" pitchFamily="34" charset="0"/>
              </a:rPr>
              <a:t>Les femmes immigrées sont surreprésentées dans la population travaillant à temps partiel dans presque tous les pays (sauf aux Pays-Bas). Parmi les employées à temps partiel, les immigrées sont celles qui veulent plus souvent travailler davantage.</a:t>
            </a:r>
          </a:p>
          <a:p>
            <a:pPr lvl="0">
              <a:spcBef>
                <a:spcPts val="1800"/>
              </a:spcBef>
              <a:spcAft>
                <a:spcPts val="600"/>
              </a:spcAft>
            </a:pPr>
            <a:r>
              <a:rPr lang="fr-FR" sz="1900" dirty="0" smtClean="0">
                <a:solidFill>
                  <a:srgbClr val="0070C0"/>
                </a:solidFill>
                <a:latin typeface="Arial" panose="020B0604020202020204" pitchFamily="34" charset="0"/>
                <a:cs typeface="Arial" panose="020B0604020202020204" pitchFamily="34" charset="0"/>
              </a:rPr>
              <a:t>Certaines études montrent que l’éducation de la mère immigrée a un impact particulier sur le réussite scolaire des enfants, notamment des filles. </a:t>
            </a:r>
          </a:p>
        </p:txBody>
      </p:sp>
    </p:spTree>
    <p:extLst>
      <p:ext uri="{BB962C8B-B14F-4D97-AF65-F5344CB8AC3E}">
        <p14:creationId xmlns:p14="http://schemas.microsoft.com/office/powerpoint/2010/main" val="137174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80000" y="237600"/>
            <a:ext cx="7740472" cy="1022400"/>
          </a:xfrm>
        </p:spPr>
        <p:txBody>
          <a:bodyPr/>
          <a:lstStyle/>
          <a:p>
            <a:r>
              <a:rPr lang="fr-FR" sz="2800" dirty="0">
                <a:solidFill>
                  <a:srgbClr val="0070C0"/>
                </a:solidFill>
              </a:rPr>
              <a:t>Les femmes immigrées reportent souvent leur maternité juste après leur installation</a:t>
            </a:r>
          </a:p>
        </p:txBody>
      </p:sp>
      <p:sp>
        <p:nvSpPr>
          <p:cNvPr id="9" name="ZoneTexte 4"/>
          <p:cNvSpPr txBox="1"/>
          <p:nvPr/>
        </p:nvSpPr>
        <p:spPr>
          <a:xfrm>
            <a:off x="530468" y="1475492"/>
            <a:ext cx="8097908" cy="369332"/>
          </a:xfrm>
          <a:prstGeom prst="rect">
            <a:avLst/>
          </a:prstGeom>
          <a:noFill/>
        </p:spPr>
        <p:txBody>
          <a:bodyPr wrap="square" rtlCol="0">
            <a:spAutoFit/>
          </a:bodyPr>
          <a:lstStyle/>
          <a:p>
            <a:pPr algn="ctr"/>
            <a:r>
              <a:rPr lang="fr-FR" dirty="0">
                <a:solidFill>
                  <a:schemeClr val="tx2"/>
                </a:solidFill>
              </a:rPr>
              <a:t>F</a:t>
            </a:r>
            <a:r>
              <a:rPr lang="fr-FR" dirty="0" smtClean="0">
                <a:solidFill>
                  <a:schemeClr val="tx2"/>
                </a:solidFill>
              </a:rPr>
              <a:t>écondité des femmes réfugiées en Norvège</a:t>
            </a:r>
            <a:endParaRPr lang="fr-FR" dirty="0">
              <a:solidFill>
                <a:schemeClr val="tx2"/>
              </a:solidFill>
            </a:endParaRPr>
          </a:p>
        </p:txBody>
      </p:sp>
      <p:graphicFrame>
        <p:nvGraphicFramePr>
          <p:cNvPr id="6" name="Chart 5"/>
          <p:cNvGraphicFramePr/>
          <p:nvPr>
            <p:extLst>
              <p:ext uri="{D42A27DB-BD31-4B8C-83A1-F6EECF244321}">
                <p14:modId xmlns:p14="http://schemas.microsoft.com/office/powerpoint/2010/main" val="2592951298"/>
              </p:ext>
            </p:extLst>
          </p:nvPr>
        </p:nvGraphicFramePr>
        <p:xfrm>
          <a:off x="1735106" y="2056201"/>
          <a:ext cx="5688631"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99592" y="5435931"/>
            <a:ext cx="6336704" cy="276999"/>
          </a:xfrm>
          <a:prstGeom prst="rect">
            <a:avLst/>
          </a:prstGeom>
          <a:noFill/>
        </p:spPr>
        <p:txBody>
          <a:bodyPr wrap="square" rtlCol="0">
            <a:spAutoFit/>
          </a:bodyPr>
          <a:lstStyle/>
          <a:p>
            <a:r>
              <a:rPr lang="de-CH" sz="1200" dirty="0" smtClean="0"/>
              <a:t>Source: Olsen (2002). </a:t>
            </a:r>
            <a:endParaRPr lang="en-GB" sz="1200" dirty="0"/>
          </a:p>
        </p:txBody>
      </p:sp>
      <p:sp>
        <p:nvSpPr>
          <p:cNvPr id="2" name="TextBox 1"/>
          <p:cNvSpPr txBox="1"/>
          <p:nvPr/>
        </p:nvSpPr>
        <p:spPr>
          <a:xfrm>
            <a:off x="1080000" y="6021288"/>
            <a:ext cx="6804368" cy="646331"/>
          </a:xfrm>
          <a:prstGeom prst="rect">
            <a:avLst/>
          </a:prstGeom>
          <a:noFill/>
        </p:spPr>
        <p:txBody>
          <a:bodyPr wrap="square" rtlCol="0">
            <a:spAutoFit/>
          </a:bodyPr>
          <a:lstStyle/>
          <a:p>
            <a:pPr algn="ctr"/>
            <a:r>
              <a:rPr lang="fr-FR" dirty="0" smtClean="0">
                <a:solidFill>
                  <a:schemeClr val="tx2"/>
                </a:solidFill>
              </a:rPr>
              <a:t>Un phénomène similaire existe chez d’autres catégories de femmes immigrées, en particuliers chez les migrants familiaux. </a:t>
            </a:r>
            <a:endParaRPr lang="fr-FR" dirty="0">
              <a:solidFill>
                <a:schemeClr val="tx2"/>
              </a:solidFill>
            </a:endParaRPr>
          </a:p>
        </p:txBody>
      </p:sp>
    </p:spTree>
    <p:extLst>
      <p:ext uri="{BB962C8B-B14F-4D97-AF65-F5344CB8AC3E}">
        <p14:creationId xmlns:p14="http://schemas.microsoft.com/office/powerpoint/2010/main" val="277889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80000" y="116632"/>
            <a:ext cx="7740472" cy="1022400"/>
          </a:xfrm>
        </p:spPr>
        <p:txBody>
          <a:bodyPr/>
          <a:lstStyle/>
          <a:p>
            <a:r>
              <a:rPr lang="fr-FR" sz="2800" dirty="0">
                <a:solidFill>
                  <a:srgbClr val="0070C0"/>
                </a:solidFill>
              </a:rPr>
              <a:t>Faible lien entre les résultats dans le pays d’origine et l’intégration dans le pays d’accueil</a:t>
            </a:r>
          </a:p>
        </p:txBody>
      </p:sp>
      <p:sp>
        <p:nvSpPr>
          <p:cNvPr id="4" name="Rectangle 3"/>
          <p:cNvSpPr/>
          <p:nvPr/>
        </p:nvSpPr>
        <p:spPr>
          <a:xfrm>
            <a:off x="1187624" y="1517780"/>
            <a:ext cx="6840760" cy="923330"/>
          </a:xfrm>
          <a:prstGeom prst="rect">
            <a:avLst/>
          </a:prstGeom>
        </p:spPr>
        <p:txBody>
          <a:bodyPr wrap="square">
            <a:spAutoFit/>
          </a:bodyPr>
          <a:lstStyle/>
          <a:p>
            <a:pPr algn="ctr"/>
            <a:r>
              <a:rPr lang="fr-FR" dirty="0" smtClean="0">
                <a:solidFill>
                  <a:schemeClr val="tx2"/>
                </a:solidFill>
              </a:rPr>
              <a:t>Taux d’activité des femmes nées dans les principaux pays de provenance des réfugiés en Suède par rapport aux mêmes taux dans le pays d’origine, 2015/16</a:t>
            </a:r>
            <a:endParaRPr lang="fr-FR" dirty="0">
              <a:solidFill>
                <a:schemeClr val="tx2"/>
              </a:solidFill>
            </a:endParaRPr>
          </a:p>
        </p:txBody>
      </p:sp>
      <p:sp>
        <p:nvSpPr>
          <p:cNvPr id="6" name="TextBox 5"/>
          <p:cNvSpPr txBox="1"/>
          <p:nvPr/>
        </p:nvSpPr>
        <p:spPr>
          <a:xfrm>
            <a:off x="323528" y="6230055"/>
            <a:ext cx="2915816" cy="276999"/>
          </a:xfrm>
          <a:prstGeom prst="rect">
            <a:avLst/>
          </a:prstGeom>
          <a:noFill/>
        </p:spPr>
        <p:txBody>
          <a:bodyPr wrap="square" rtlCol="0">
            <a:spAutoFit/>
          </a:bodyPr>
          <a:lstStyle/>
          <a:p>
            <a:r>
              <a:rPr lang="de-CH" sz="1200" dirty="0" smtClean="0"/>
              <a:t>Source: Liebig et </a:t>
            </a:r>
            <a:r>
              <a:rPr lang="de-CH" sz="1200" dirty="0" err="1" smtClean="0"/>
              <a:t>Tronstad</a:t>
            </a:r>
            <a:r>
              <a:rPr lang="de-CH" sz="1200" dirty="0" smtClean="0"/>
              <a:t> (2018). </a:t>
            </a:r>
            <a:endParaRPr lang="en-GB" sz="1200" dirty="0"/>
          </a:p>
        </p:txBody>
      </p:sp>
      <p:graphicFrame>
        <p:nvGraphicFramePr>
          <p:cNvPr id="8" name="Chart 7"/>
          <p:cNvGraphicFramePr>
            <a:graphicFrameLocks/>
          </p:cNvGraphicFramePr>
          <p:nvPr>
            <p:extLst>
              <p:ext uri="{D42A27DB-BD31-4B8C-83A1-F6EECF244321}">
                <p14:modId xmlns:p14="http://schemas.microsoft.com/office/powerpoint/2010/main" val="3965571630"/>
              </p:ext>
            </p:extLst>
          </p:nvPr>
        </p:nvGraphicFramePr>
        <p:xfrm>
          <a:off x="1403648" y="2433720"/>
          <a:ext cx="5976664" cy="3659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83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oecd_Eng_blue</Template>
  <TotalTime>37804</TotalTime>
  <Words>898</Words>
  <Application>Microsoft Office PowerPoint</Application>
  <PresentationFormat>Affichage à l'écran (4:3)</PresentationFormat>
  <Paragraphs>95</Paragraphs>
  <Slides>13</Slides>
  <Notes>13</Notes>
  <HiddenSlides>0</HiddenSlides>
  <MMClips>0</MMClips>
  <ScaleCrop>false</ScaleCrop>
  <HeadingPairs>
    <vt:vector size="6" baseType="variant">
      <vt:variant>
        <vt:lpstr>Polices utilisées</vt:lpstr>
      </vt:variant>
      <vt:variant>
        <vt:i4>7</vt:i4>
      </vt:variant>
      <vt:variant>
        <vt:lpstr>Thème</vt:lpstr>
      </vt:variant>
      <vt:variant>
        <vt:i4>10</vt:i4>
      </vt:variant>
      <vt:variant>
        <vt:lpstr>Titres des diapositives</vt:lpstr>
      </vt:variant>
      <vt:variant>
        <vt:i4>13</vt:i4>
      </vt:variant>
    </vt:vector>
  </HeadingPairs>
  <TitlesOfParts>
    <vt:vector size="30" baseType="lpstr">
      <vt:lpstr>Arial</vt:lpstr>
      <vt:lpstr>Arial Narrow</vt:lpstr>
      <vt:lpstr>Calibri</vt:lpstr>
      <vt:lpstr>Georgia</vt:lpstr>
      <vt:lpstr>Helvetica</vt:lpstr>
      <vt:lpstr>Helvetica 65 Medium</vt:lpstr>
      <vt:lpstr>Tahoma</vt:lpstr>
      <vt:lpstr>oecd_Eng_BD</vt:lpstr>
      <vt:lpstr>Custom Design</vt:lpstr>
      <vt:lpstr>1_oecd_Eng_BD</vt:lpstr>
      <vt:lpstr>oecd_50A_Eng_BD</vt:lpstr>
      <vt:lpstr>1_oecd_50A_Eng_BD</vt:lpstr>
      <vt:lpstr>2_oecd_50A_Eng_BD</vt:lpstr>
      <vt:lpstr>3_oecd_50A_Eng_BD</vt:lpstr>
      <vt:lpstr>4_oecd_50A_Eng_BD</vt:lpstr>
      <vt:lpstr>2_oecd_Eng_BD</vt:lpstr>
      <vt:lpstr>OECD_English_white</vt:lpstr>
      <vt:lpstr>        L’INTÉGRATION DES  FEMMES IMMIGRÉES  État des connaissances      </vt:lpstr>
      <vt:lpstr>Les femmes immigrées représentent plus de la moitié de la population née à l’étranger...</vt:lpstr>
      <vt:lpstr>…mais sont sous-représentées dans les flux d’entrée</vt:lpstr>
      <vt:lpstr>C’est parce qu’elles sont surreprésentées parmi les migrants familiaux, qui ont tendance à rester plus longtemps</vt:lpstr>
      <vt:lpstr>Le « parcours d’intégration » des femmes immigrées est en général plus lent, notamment pour les réfugiées</vt:lpstr>
      <vt:lpstr>Très forte proportion de femmes immigrées peu scolarisées en France</vt:lpstr>
      <vt:lpstr>Autres constats sur l’intégration des femmes immigrées</vt:lpstr>
      <vt:lpstr>Les femmes immigrées reportent souvent leur maternité juste après leur installation</vt:lpstr>
      <vt:lpstr>Faible lien entre les résultats dans le pays d’origine et l’intégration dans le pays d’accueil</vt:lpstr>
      <vt:lpstr>Présentation PowerPoint</vt:lpstr>
      <vt:lpstr>Politiques</vt:lpstr>
      <vt:lpstr>Conclusions</vt:lpstr>
      <vt:lpstr>Présentation PowerPoint</vt:lpstr>
    </vt:vector>
  </TitlesOfParts>
  <Company>OECD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Labour Market Integration of Immigrants and their Children in Austria</dc:title>
  <dc:creator>Liebig_T</dc:creator>
  <cp:lastModifiedBy>FERNANDEZ ELIANE</cp:lastModifiedBy>
  <cp:revision>493</cp:revision>
  <cp:lastPrinted>2020-02-05T19:06:32Z</cp:lastPrinted>
  <dcterms:created xsi:type="dcterms:W3CDTF">2011-05-27T15:04:30Z</dcterms:created>
  <dcterms:modified xsi:type="dcterms:W3CDTF">2020-02-05T19:10:41Z</dcterms:modified>
</cp:coreProperties>
</file>