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7"/>
  </p:notesMasterIdLst>
  <p:handoutMasterIdLst>
    <p:handoutMasterId r:id="rId8"/>
  </p:handoutMasterIdLst>
  <p:sldIdLst>
    <p:sldId id="386" r:id="rId2"/>
    <p:sldId id="387" r:id="rId3"/>
    <p:sldId id="388" r:id="rId4"/>
    <p:sldId id="389" r:id="rId5"/>
    <p:sldId id="390" r:id="rId6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A4"/>
    <a:srgbClr val="16408A"/>
    <a:srgbClr val="000000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41" autoAdjust="0"/>
  </p:normalViewPr>
  <p:slideViewPr>
    <p:cSldViewPr snapToGrid="0">
      <p:cViewPr varScale="1">
        <p:scale>
          <a:sx n="106" d="100"/>
          <a:sy n="106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1" d="100"/>
          <a:sy n="131" d="100"/>
        </p:scale>
        <p:origin x="15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D7602-4DD9-4209-A42D-71838A6B0164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49CC4-A63B-496E-A2C6-D874F0DFFF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477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89188-6B16-4C6D-AF6C-CAC56A68CEDC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D1F10-F4F7-457E-A6E1-6F0C06EDE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03175"/>
            <a:ext cx="9144000" cy="923330"/>
          </a:xfrm>
        </p:spPr>
        <p:txBody>
          <a:bodyPr wrap="square" lIns="360000" rIns="360000" anchor="b">
            <a:spAutoFit/>
          </a:bodyPr>
          <a:lstStyle>
            <a:lvl1pPr algn="ctr">
              <a:lnSpc>
                <a:spcPct val="100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Prénom NOM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121661"/>
            <a:ext cx="9144000" cy="514738"/>
          </a:xfrm>
        </p:spPr>
        <p:txBody>
          <a:bodyPr lIns="360000" tIns="72000" bIns="7200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fonction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3655063"/>
            <a:ext cx="9144000" cy="523220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55548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1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9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5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A2B57FE2-8F03-4979-9972-A5CD14ABA181}" type="datetime1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4C958C9E-AA76-4347-A41F-693DEA9B5EA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2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BF7AD1C-A168-49A0-8F0F-8FD38B898C4C}" type="datetime1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4C958C9E-AA76-4347-A41F-693DEA9B5EA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1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71762" y="1454756"/>
            <a:ext cx="8472238" cy="430887"/>
          </a:xfrm>
        </p:spPr>
        <p:txBody>
          <a:bodyPr lIns="180000" tIns="0" rIns="180000" bIns="0" anchor="b">
            <a:sp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1760" y="1900391"/>
            <a:ext cx="8472238" cy="3924106"/>
          </a:xfrm>
        </p:spPr>
        <p:txBody>
          <a:bodyPr anchor="ctr" anchorCtr="0"/>
          <a:lstStyle>
            <a:lvl1pPr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6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0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9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5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8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5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259401"/>
            <a:ext cx="9144000" cy="5078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7232"/>
            <a:ext cx="8515350" cy="4257050"/>
          </a:xfrm>
          <a:prstGeom prst="rect">
            <a:avLst/>
          </a:prstGeom>
        </p:spPr>
        <p:txBody>
          <a:bodyPr vert="horz" wrap="square" lIns="91440" tIns="45720" rIns="36000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26836" y="1"/>
            <a:ext cx="8017164" cy="1083961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fr-FR" sz="2000" b="1" dirty="0" smtClean="0">
                <a:solidFill>
                  <a:srgbClr val="16408A"/>
                </a:solidFill>
              </a:rPr>
              <a:t>3</a:t>
            </a:r>
            <a:r>
              <a:rPr lang="fr-FR" sz="2000" b="1" baseline="30000" dirty="0" smtClean="0">
                <a:solidFill>
                  <a:srgbClr val="16408A"/>
                </a:solidFill>
              </a:rPr>
              <a:t>ème</a:t>
            </a:r>
            <a:r>
              <a:rPr lang="fr-FR" sz="2000" b="1" dirty="0" smtClean="0">
                <a:solidFill>
                  <a:srgbClr val="16408A"/>
                </a:solidFill>
              </a:rPr>
              <a:t> rencontre nationale</a:t>
            </a:r>
          </a:p>
          <a:p>
            <a:pPr algn="ctr"/>
            <a:r>
              <a:rPr lang="fr-FR" sz="2400" b="1" spc="50" dirty="0" smtClean="0">
                <a:solidFill>
                  <a:srgbClr val="16408A"/>
                </a:solidFill>
              </a:rPr>
              <a:t>« Ouvrir l'école aux parents pour la réussite des enfants »</a:t>
            </a:r>
          </a:p>
          <a:p>
            <a:pPr algn="ctr"/>
            <a:r>
              <a:rPr lang="fr-FR" b="1" dirty="0" smtClean="0">
                <a:solidFill>
                  <a:srgbClr val="16408A"/>
                </a:solidFill>
              </a:rPr>
              <a:t>Jeudi 6 février 2020</a:t>
            </a:r>
            <a:endParaRPr lang="fr-FR" b="1" dirty="0">
              <a:solidFill>
                <a:srgbClr val="16408A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" y="50801"/>
            <a:ext cx="937166" cy="944715"/>
          </a:xfrm>
          <a:prstGeom prst="rect">
            <a:avLst/>
          </a:prstGeom>
        </p:spPr>
      </p:pic>
      <p:grpSp>
        <p:nvGrpSpPr>
          <p:cNvPr id="23" name="Groupe 22"/>
          <p:cNvGrpSpPr/>
          <p:nvPr userDrawn="1"/>
        </p:nvGrpSpPr>
        <p:grpSpPr>
          <a:xfrm>
            <a:off x="2476498" y="6168573"/>
            <a:ext cx="4191004" cy="689427"/>
            <a:chOff x="498765" y="422857"/>
            <a:chExt cx="7916796" cy="1302327"/>
          </a:xfrm>
        </p:grpSpPr>
        <p:grpSp>
          <p:nvGrpSpPr>
            <p:cNvPr id="24" name="Groupe 23"/>
            <p:cNvGrpSpPr/>
            <p:nvPr/>
          </p:nvGrpSpPr>
          <p:grpSpPr>
            <a:xfrm>
              <a:off x="4818925" y="514605"/>
              <a:ext cx="3596636" cy="1118831"/>
              <a:chOff x="4818925" y="337714"/>
              <a:chExt cx="3596636" cy="1118831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9200" y="337714"/>
                <a:ext cx="846361" cy="1118831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925" y="368418"/>
                <a:ext cx="2715004" cy="1057423"/>
              </a:xfrm>
              <a:prstGeom prst="rect">
                <a:avLst/>
              </a:prstGeom>
            </p:spPr>
          </p:pic>
        </p:grpSp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21676" r="8831" b="23106"/>
            <a:stretch/>
          </p:blipFill>
          <p:spPr>
            <a:xfrm>
              <a:off x="498765" y="422857"/>
              <a:ext cx="3768436" cy="1302327"/>
            </a:xfrm>
            <a:prstGeom prst="rect">
              <a:avLst/>
            </a:prstGeom>
          </p:spPr>
        </p:pic>
      </p:grpSp>
      <p:sp>
        <p:nvSpPr>
          <p:cNvPr id="14" name="CustomShape 4"/>
          <p:cNvSpPr/>
          <p:nvPr userDrawn="1"/>
        </p:nvSpPr>
        <p:spPr>
          <a:xfrm>
            <a:off x="0" y="6024282"/>
            <a:ext cx="501330" cy="833718"/>
          </a:xfrm>
          <a:custGeom>
            <a:avLst/>
            <a:gdLst/>
            <a:ahLst/>
            <a:cxnLst/>
            <a:rect l="l" t="t" r="r" b="b"/>
            <a:pathLst>
              <a:path w="672465" h="1344295">
                <a:moveTo>
                  <a:pt x="0" y="0"/>
                </a:moveTo>
                <a:lnTo>
                  <a:pt x="0" y="1343820"/>
                </a:lnTo>
                <a:lnTo>
                  <a:pt x="671910" y="671910"/>
                </a:lnTo>
                <a:lnTo>
                  <a:pt x="0" y="0"/>
                </a:lnTo>
                <a:close/>
              </a:path>
            </a:pathLst>
          </a:custGeom>
          <a:solidFill>
            <a:srgbClr val="16408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ZoneTexte 16"/>
          <p:cNvSpPr txBox="1"/>
          <p:nvPr userDrawn="1"/>
        </p:nvSpPr>
        <p:spPr>
          <a:xfrm>
            <a:off x="-48168" y="6281308"/>
            <a:ext cx="501330" cy="32010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fld id="{F9E9A538-8794-404B-BF38-972331E42F29}" type="slidenum">
              <a:rPr lang="fr-FR" sz="1400" smtClean="0">
                <a:solidFill>
                  <a:prstClr val="white">
                    <a:lumMod val="85000"/>
                  </a:prstClr>
                </a:solidFill>
              </a:rPr>
              <a:pPr algn="ctr"/>
              <a:t>‹N°›</a:t>
            </a:fld>
            <a:endParaRPr lang="fr-FR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83962"/>
            <a:ext cx="9144000" cy="45719"/>
          </a:xfrm>
          <a:prstGeom prst="rect">
            <a:avLst/>
          </a:prstGeom>
          <a:solidFill>
            <a:srgbClr val="A86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4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6408A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b="1" kern="1200">
          <a:solidFill>
            <a:srgbClr val="16408A"/>
          </a:solidFill>
          <a:latin typeface="+mn-lt"/>
          <a:ea typeface="+mn-ea"/>
          <a:cs typeface="+mn-cs"/>
        </a:defRPr>
      </a:lvl1pPr>
      <a:lvl2pPr marL="0" indent="-360000" algn="l" defTabSz="914400" rtl="0" eaLnBrk="1" latinLnBrk="0" hangingPunct="1">
        <a:lnSpc>
          <a:spcPct val="100000"/>
        </a:lnSpc>
        <a:spcBef>
          <a:spcPts val="500"/>
        </a:spcBef>
        <a:buClr>
          <a:srgbClr val="16408A"/>
        </a:buClr>
        <a:buFont typeface="Wingdings 3" panose="05040102010807070707" pitchFamily="18" charset="2"/>
        <a:buChar char="]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88000" algn="l" defTabSz="914400" rtl="0" eaLnBrk="1" latinLnBrk="0" hangingPunct="1">
        <a:lnSpc>
          <a:spcPct val="100000"/>
        </a:lnSpc>
        <a:spcBef>
          <a:spcPts val="500"/>
        </a:spcBef>
        <a:buClr>
          <a:srgbClr val="16408A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16408A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16408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docenstockfrance.org/" TargetMode="External"/><Relationship Id="rId7" Type="http://schemas.openxmlformats.org/officeDocument/2006/relationships/image" Target="../media/image9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ocenstockfrance.org/webinaire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5.jp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enstockfrance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Laurence BUFFET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Directrice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0" y="3655063"/>
            <a:ext cx="9144000" cy="954107"/>
          </a:xfrm>
        </p:spPr>
        <p:txBody>
          <a:bodyPr/>
          <a:lstStyle/>
          <a:p>
            <a:r>
              <a:rPr lang="fr-FR" dirty="0"/>
              <a:t>Centre Ressources Illettrisme</a:t>
            </a:r>
            <a:br>
              <a:rPr lang="fr-FR" dirty="0"/>
            </a:br>
            <a:r>
              <a:rPr lang="fr-FR" dirty="0"/>
              <a:t>de la région Provence Alpes Côte d’Azur</a:t>
            </a:r>
          </a:p>
        </p:txBody>
      </p:sp>
    </p:spTree>
    <p:extLst>
      <p:ext uri="{BB962C8B-B14F-4D97-AF65-F5344CB8AC3E}">
        <p14:creationId xmlns:p14="http://schemas.microsoft.com/office/powerpoint/2010/main" val="210909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17;p46" descr="RÃ©sultat de recherche d'images pour &quot;docenstock&quot;">
            <a:extLst>
              <a:ext uri="{FF2B5EF4-FFF2-40B4-BE49-F238E27FC236}">
                <a16:creationId xmlns:a16="http://schemas.microsoft.com/office/drawing/2014/main" xmlns="" id="{DBE2BF5A-17DF-4603-90B2-A429741A65F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6491" y="1072495"/>
            <a:ext cx="1332000" cy="10262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9BBDE1C4-B397-402D-81F6-F2A629B0C81B}"/>
              </a:ext>
            </a:extLst>
          </p:cNvPr>
          <p:cNvCxnSpPr/>
          <p:nvPr/>
        </p:nvCxnSpPr>
        <p:spPr>
          <a:xfrm>
            <a:off x="0" y="982448"/>
            <a:ext cx="9144000" cy="0"/>
          </a:xfrm>
          <a:prstGeom prst="line">
            <a:avLst/>
          </a:prstGeom>
          <a:ln>
            <a:solidFill>
              <a:srgbClr val="1640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BB1E78EA-5703-47D0-BEBB-0CD2A5E5C173}"/>
              </a:ext>
            </a:extLst>
          </p:cNvPr>
          <p:cNvSpPr txBox="1">
            <a:spLocks/>
          </p:cNvSpPr>
          <p:nvPr/>
        </p:nvSpPr>
        <p:spPr>
          <a:xfrm>
            <a:off x="181176" y="3250224"/>
            <a:ext cx="3308473" cy="730402"/>
          </a:xfrm>
          <a:prstGeom prst="cloudCallout">
            <a:avLst>
              <a:gd name="adj1" fmla="val -23935"/>
              <a:gd name="adj2" fmla="val 66332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36000" rIns="0" bIns="36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fr-FR" sz="14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Une approche fondée sur les besoins des professionnels</a:t>
            </a:r>
            <a:endParaRPr lang="fr-FR" sz="1400" i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6C9B7639-C6FE-4B08-B1B8-4AC58FB8A2AB}"/>
              </a:ext>
            </a:extLst>
          </p:cNvPr>
          <p:cNvSpPr txBox="1">
            <a:spLocks/>
          </p:cNvSpPr>
          <p:nvPr/>
        </p:nvSpPr>
        <p:spPr>
          <a:xfrm>
            <a:off x="95794" y="2321748"/>
            <a:ext cx="7996441" cy="4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algn="l">
              <a:buClr>
                <a:prstClr val="black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16408A"/>
                </a:solidFill>
                <a:latin typeface="Calibri" panose="020F0502020204030204"/>
              </a:rPr>
              <a:t>Pour des intervenants débutant dans l’apprentissage du français auprès de migrants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DF455C38-9FA7-439C-84C5-97273FAEE062}"/>
              </a:ext>
            </a:extLst>
          </p:cNvPr>
          <p:cNvSpPr txBox="1">
            <a:spLocks/>
          </p:cNvSpPr>
          <p:nvPr/>
        </p:nvSpPr>
        <p:spPr>
          <a:xfrm>
            <a:off x="1787742" y="1039211"/>
            <a:ext cx="43464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fr-FR" sz="2800" b="1" dirty="0" smtClean="0">
                <a:solidFill>
                  <a:srgbClr val="FF3300"/>
                </a:solidFill>
                <a:latin typeface="Calibri" panose="020F0502020204030204"/>
                <a:hlinkClick r:id="rId3"/>
              </a:rPr>
              <a:t>www.docenstockfrance.org</a:t>
            </a:r>
            <a:r>
              <a:rPr lang="fr-FR" sz="2800" b="1" dirty="0" smtClean="0">
                <a:solidFill>
                  <a:srgbClr val="FF3300"/>
                </a:solidFill>
                <a:latin typeface="Calibri" panose="020F0502020204030204"/>
              </a:rPr>
              <a:t> </a:t>
            </a:r>
            <a:endParaRPr lang="fr-FR" sz="2800" b="1" dirty="0">
              <a:solidFill>
                <a:srgbClr val="FF3300"/>
              </a:solidFill>
              <a:latin typeface="Calibri" panose="020F0502020204030204"/>
            </a:endParaRPr>
          </a:p>
          <a:p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une plateforme numérique</a:t>
            </a:r>
            <a:br>
              <a:rPr lang="fr-FR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pour fournir un premier niveau d’information </a:t>
            </a:r>
          </a:p>
          <a:p>
            <a:endParaRPr lang="fr-FR" sz="16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18EAED73-4561-4784-9C20-F7347200FE98}"/>
              </a:ext>
            </a:extLst>
          </p:cNvPr>
          <p:cNvSpPr txBox="1">
            <a:spLocks/>
          </p:cNvSpPr>
          <p:nvPr/>
        </p:nvSpPr>
        <p:spPr>
          <a:xfrm>
            <a:off x="18186" y="3995987"/>
            <a:ext cx="3780001" cy="885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algn="l">
              <a:buClr>
                <a:prstClr val="black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16408A"/>
                </a:solidFill>
                <a:latin typeface="Calibri" panose="020F0502020204030204"/>
              </a:rPr>
              <a:t>A partir des « 10 » questions à se poser en tant que formateur débutant</a:t>
            </a:r>
          </a:p>
          <a:p>
            <a:pPr algn="l">
              <a:buClr>
                <a:prstClr val="black"/>
              </a:buClr>
            </a:pPr>
            <a:endParaRPr lang="fr-FR" sz="1400" dirty="0">
              <a:solidFill>
                <a:srgbClr val="16408A"/>
              </a:solidFill>
              <a:latin typeface="Calibri" panose="020F0502020204030204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84235A6-9DE7-4CC3-A433-BE960B6FD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018" y="3253810"/>
            <a:ext cx="5328000" cy="69803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975B1E0-088B-46D2-8E77-D414104A6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771" y="3996739"/>
            <a:ext cx="3960000" cy="266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4394A382-C054-497C-B710-0F79610FA16D}"/>
              </a:ext>
            </a:extLst>
          </p:cNvPr>
          <p:cNvGrpSpPr/>
          <p:nvPr/>
        </p:nvGrpSpPr>
        <p:grpSpPr>
          <a:xfrm>
            <a:off x="1404966" y="4632882"/>
            <a:ext cx="2556000" cy="695638"/>
            <a:chOff x="5685046" y="4668328"/>
            <a:chExt cx="2556000" cy="695638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xmlns="" id="{5D8A668A-6E8E-45E7-B991-3B70A70B7D67}"/>
                </a:ext>
              </a:extLst>
            </p:cNvPr>
            <p:cNvGrpSpPr/>
            <p:nvPr/>
          </p:nvGrpSpPr>
          <p:grpSpPr>
            <a:xfrm>
              <a:off x="5685046" y="4688365"/>
              <a:ext cx="2556000" cy="675601"/>
              <a:chOff x="5656031" y="3823907"/>
              <a:chExt cx="2556000" cy="675601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xmlns="" id="{5730C3D4-51B3-4695-8A6D-164B3E0A8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6031" y="3823907"/>
                <a:ext cx="2556000" cy="675601"/>
              </a:xfrm>
              <a:prstGeom prst="rect">
                <a:avLst/>
              </a:prstGeom>
            </p:spPr>
          </p:pic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xmlns="" id="{C4DAC54A-03CF-4ACC-9F60-DE33B3E60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07498" y="3864664"/>
                <a:ext cx="84646" cy="108000"/>
              </a:xfrm>
              <a:prstGeom prst="rect">
                <a:avLst/>
              </a:prstGeom>
            </p:spPr>
          </p:pic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30218B2-CD1F-4F7D-A6CD-6FF7ED4ED2DF}"/>
                </a:ext>
              </a:extLst>
            </p:cNvPr>
            <p:cNvSpPr txBox="1"/>
            <p:nvPr/>
          </p:nvSpPr>
          <p:spPr>
            <a:xfrm>
              <a:off x="5965633" y="4668328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>
                  <a:solidFill>
                    <a:prstClr val="black"/>
                  </a:solidFill>
                </a:rPr>
                <a:t>10</a:t>
              </a:r>
            </a:p>
          </p:txBody>
        </p:sp>
      </p:grpSp>
      <p:sp>
        <p:nvSpPr>
          <p:cNvPr id="33" name="Rectangle 3">
            <a:extLst>
              <a:ext uri="{FF2B5EF4-FFF2-40B4-BE49-F238E27FC236}">
                <a16:creationId xmlns:a16="http://schemas.microsoft.com/office/drawing/2014/main" xmlns="" id="{2FFAE058-7246-48B9-B38A-9389FB885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2924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6F344BC1-F4AA-4CFE-AD12-92C7273D29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00" y="1027978"/>
            <a:ext cx="3096000" cy="9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5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9BBDE1C4-B397-402D-81F6-F2A629B0C81B}"/>
              </a:ext>
            </a:extLst>
          </p:cNvPr>
          <p:cNvCxnSpPr/>
          <p:nvPr/>
        </p:nvCxnSpPr>
        <p:spPr>
          <a:xfrm>
            <a:off x="0" y="982448"/>
            <a:ext cx="9144000" cy="0"/>
          </a:xfrm>
          <a:prstGeom prst="line">
            <a:avLst/>
          </a:prstGeom>
          <a:ln>
            <a:solidFill>
              <a:srgbClr val="1640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Google Shape;175;p24">
            <a:extLst>
              <a:ext uri="{FF2B5EF4-FFF2-40B4-BE49-F238E27FC236}">
                <a16:creationId xmlns:a16="http://schemas.microsoft.com/office/drawing/2014/main" xmlns="" id="{27DA8ED1-4409-4AB1-8F27-49C7E1F64170}"/>
              </a:ext>
            </a:extLst>
          </p:cNvPr>
          <p:cNvSpPr/>
          <p:nvPr/>
        </p:nvSpPr>
        <p:spPr>
          <a:xfrm>
            <a:off x="394322" y="1963832"/>
            <a:ext cx="4308306" cy="4122036"/>
          </a:xfrm>
          <a:custGeom>
            <a:avLst/>
            <a:gdLst/>
            <a:ahLst/>
            <a:cxnLst/>
            <a:rect l="l" t="t" r="r" b="b"/>
            <a:pathLst>
              <a:path w="13320394" h="7560309" extrusionOk="0">
                <a:moveTo>
                  <a:pt x="0" y="7559992"/>
                </a:moveTo>
                <a:lnTo>
                  <a:pt x="13320001" y="7559992"/>
                </a:lnTo>
                <a:lnTo>
                  <a:pt x="13320001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C3E4D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2400"/>
              <a:buFont typeface="Arial"/>
              <a:buNone/>
            </a:pPr>
            <a:endParaRPr sz="1200" b="1">
              <a:solidFill>
                <a:srgbClr val="FF3300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192;p24">
            <a:extLst>
              <a:ext uri="{FF2B5EF4-FFF2-40B4-BE49-F238E27FC236}">
                <a16:creationId xmlns:a16="http://schemas.microsoft.com/office/drawing/2014/main" xmlns="" id="{39787B5B-2892-4E71-8779-5D50786AB4C3}"/>
              </a:ext>
            </a:extLst>
          </p:cNvPr>
          <p:cNvSpPr txBox="1"/>
          <p:nvPr/>
        </p:nvSpPr>
        <p:spPr>
          <a:xfrm>
            <a:off x="653921" y="1019775"/>
            <a:ext cx="57864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3300"/>
              </a:buClr>
              <a:buSzPts val="2400"/>
            </a:pPr>
            <a:r>
              <a:rPr lang="fr-FR" b="1" dirty="0">
                <a:solidFill>
                  <a:srgbClr val="FF3300"/>
                </a:solidFill>
                <a:sym typeface="Arial"/>
              </a:rPr>
              <a:t>Retrouvez tous nos webinaires !</a:t>
            </a:r>
            <a:endParaRPr lang="fr-FR" sz="1100" dirty="0">
              <a:solidFill>
                <a:prstClr val="black"/>
              </a:solidFill>
            </a:endParaRPr>
          </a:p>
          <a:p>
            <a:pPr>
              <a:buClr>
                <a:srgbClr val="FF3300"/>
              </a:buClr>
              <a:buSzPts val="2400"/>
              <a:buFont typeface="Times New Roman"/>
              <a:buNone/>
            </a:pPr>
            <a:r>
              <a:rPr lang="fr-FR" b="1" dirty="0" smtClean="0">
                <a:solidFill>
                  <a:srgbClr val="FF3300"/>
                </a:solidFill>
                <a:sym typeface="Arial"/>
                <a:hlinkClick r:id="rId2"/>
              </a:rPr>
              <a:t>http</a:t>
            </a:r>
            <a:r>
              <a:rPr lang="fr-FR" b="1" dirty="0">
                <a:solidFill>
                  <a:srgbClr val="FF3300"/>
                </a:solidFill>
                <a:sym typeface="Arial"/>
                <a:hlinkClick r:id="rId2"/>
              </a:rPr>
              <a:t>://docenstockfrance.org/webinaire</a:t>
            </a:r>
            <a:r>
              <a:rPr lang="fr-FR" b="1" dirty="0" smtClean="0">
                <a:solidFill>
                  <a:srgbClr val="FF3300"/>
                </a:solidFill>
                <a:sym typeface="Arial"/>
                <a:hlinkClick r:id="rId2"/>
              </a:rPr>
              <a:t>/</a:t>
            </a:r>
            <a:r>
              <a:rPr lang="fr-FR" b="1" dirty="0" smtClean="0">
                <a:solidFill>
                  <a:srgbClr val="FF3300"/>
                </a:solidFill>
                <a:sym typeface="Arial"/>
              </a:rPr>
              <a:t> </a:t>
            </a:r>
            <a:endParaRPr sz="11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1" name="Google Shape;196;p24">
            <a:extLst>
              <a:ext uri="{FF2B5EF4-FFF2-40B4-BE49-F238E27FC236}">
                <a16:creationId xmlns:a16="http://schemas.microsoft.com/office/drawing/2014/main" xmlns="" id="{51E841A0-E091-46CE-80D2-3D0CD4B1DA3E}"/>
              </a:ext>
            </a:extLst>
          </p:cNvPr>
          <p:cNvSpPr txBox="1"/>
          <p:nvPr/>
        </p:nvSpPr>
        <p:spPr>
          <a:xfrm>
            <a:off x="384762" y="1926506"/>
            <a:ext cx="4308306" cy="412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  <a:buClr>
                <a:prstClr val="black"/>
              </a:buClr>
              <a:buSzPts val="1400"/>
            </a:pPr>
            <a:r>
              <a:rPr lang="fr-FR" sz="1400" b="1" u="sng" dirty="0" smtClean="0">
                <a:solidFill>
                  <a:srgbClr val="16408A"/>
                </a:solidFill>
              </a:rPr>
              <a:t>Conférences disponibles en différé</a:t>
            </a:r>
            <a:r>
              <a:rPr lang="fr-FR" sz="1400" b="1" dirty="0" smtClean="0">
                <a:solidFill>
                  <a:srgbClr val="16408A"/>
                </a:solidFill>
              </a:rPr>
              <a:t>:</a:t>
            </a:r>
            <a:endParaRPr lang="fr-FR" sz="1400" b="1" dirty="0">
              <a:solidFill>
                <a:srgbClr val="16408A"/>
              </a:solidFill>
            </a:endParaRPr>
          </a:p>
          <a:p>
            <a:pPr marL="177800" indent="-177800">
              <a:spcBef>
                <a:spcPts val="600"/>
              </a:spcBef>
              <a:buClr>
                <a:prstClr val="black"/>
              </a:buClr>
              <a:buSzPts val="1400"/>
              <a:buFont typeface="Arial"/>
              <a:buChar char="•"/>
            </a:pPr>
            <a:r>
              <a:rPr lang="fr-FR" sz="1200" dirty="0" smtClean="0">
                <a:solidFill>
                  <a:prstClr val="black"/>
                </a:solidFill>
                <a:sym typeface="Arial"/>
              </a:rPr>
              <a:t>Pourquoi </a:t>
            </a:r>
            <a:r>
              <a:rPr lang="fr-FR" sz="1200" dirty="0">
                <a:solidFill>
                  <a:prstClr val="black"/>
                </a:solidFill>
                <a:sym typeface="Arial"/>
              </a:rPr>
              <a:t>le numérique facilite l’apprentissage du français ?</a:t>
            </a:r>
            <a:endParaRPr sz="1200" dirty="0">
              <a:solidFill>
                <a:prstClr val="black"/>
              </a:solidFill>
            </a:endParaRPr>
          </a:p>
          <a:p>
            <a:pPr marL="177800" indent="-177800">
              <a:spcBef>
                <a:spcPts val="600"/>
              </a:spcBef>
              <a:buClr>
                <a:prstClr val="black"/>
              </a:buClr>
              <a:buSzPts val="1400"/>
              <a:buFont typeface="Arial"/>
              <a:buChar char="•"/>
            </a:pPr>
            <a:r>
              <a:rPr lang="fr-FR" sz="1200" dirty="0">
                <a:solidFill>
                  <a:prstClr val="black"/>
                </a:solidFill>
                <a:sym typeface="Arial"/>
              </a:rPr>
              <a:t>Repérer les acquis et les besoins d’apprentissage en français oral et écrit : pour quoi et comment faire ?</a:t>
            </a:r>
            <a:endParaRPr sz="1200" dirty="0">
              <a:solidFill>
                <a:prstClr val="black"/>
              </a:solidFill>
            </a:endParaRPr>
          </a:p>
          <a:p>
            <a:pPr marL="177800" indent="-177800">
              <a:spcBef>
                <a:spcPts val="600"/>
              </a:spcBef>
              <a:buClr>
                <a:prstClr val="black"/>
              </a:buClr>
              <a:buSzPts val="1400"/>
              <a:buFont typeface="Arial"/>
              <a:buChar char="•"/>
            </a:pPr>
            <a:r>
              <a:rPr lang="fr-FR" sz="1200" dirty="0">
                <a:solidFill>
                  <a:prstClr val="black"/>
                </a:solidFill>
                <a:sym typeface="Arial"/>
              </a:rPr>
              <a:t>La correction phonétique en formation d’adultes : comment faire ? </a:t>
            </a:r>
            <a:endParaRPr sz="1200" dirty="0">
              <a:solidFill>
                <a:prstClr val="black"/>
              </a:solidFill>
              <a:sym typeface="Arial"/>
            </a:endParaRPr>
          </a:p>
          <a:p>
            <a:pPr marL="177800" indent="-177800">
              <a:spcBef>
                <a:spcPts val="600"/>
              </a:spcBef>
              <a:buClr>
                <a:prstClr val="black"/>
              </a:buClr>
              <a:buSzPts val="1400"/>
              <a:buFont typeface="Arial"/>
              <a:buChar char="•"/>
            </a:pPr>
            <a:r>
              <a:rPr lang="fr-FR" sz="1200" dirty="0">
                <a:solidFill>
                  <a:prstClr val="black"/>
                </a:solidFill>
                <a:sym typeface="Arial"/>
              </a:rPr>
              <a:t>Comment accompagner l'entrée dans l'écrit des adultes (allophones notamment) en alphabétisation ? </a:t>
            </a:r>
            <a:endParaRPr sz="1200" dirty="0">
              <a:solidFill>
                <a:prstClr val="black"/>
              </a:solidFill>
              <a:sym typeface="Arial"/>
            </a:endParaRPr>
          </a:p>
          <a:p>
            <a:pPr marL="177800" indent="-177800">
              <a:spcBef>
                <a:spcPts val="600"/>
              </a:spcBef>
              <a:buClr>
                <a:prstClr val="black"/>
              </a:buClr>
              <a:buSzPts val="1400"/>
              <a:buFont typeface="Arial"/>
              <a:buChar char="•"/>
            </a:pPr>
            <a:r>
              <a:rPr lang="fr-FR" sz="1200" dirty="0">
                <a:solidFill>
                  <a:prstClr val="black"/>
                </a:solidFill>
                <a:sym typeface="Arial"/>
              </a:rPr>
              <a:t>Intégration des étrangers : les nouvelles mesures 2019</a:t>
            </a:r>
            <a:endParaRPr sz="1200" dirty="0">
              <a:solidFill>
                <a:prstClr val="black"/>
              </a:solidFill>
              <a:sym typeface="Arial"/>
            </a:endParaRPr>
          </a:p>
          <a:p>
            <a:pPr marL="177800" indent="-177800">
              <a:spcBef>
                <a:spcPts val="600"/>
              </a:spcBef>
              <a:buClr>
                <a:prstClr val="black"/>
              </a:buClr>
              <a:buSzPts val="1400"/>
              <a:buFont typeface="Arial"/>
              <a:buChar char="•"/>
            </a:pPr>
            <a:r>
              <a:rPr lang="fr-FR" sz="1200" dirty="0">
                <a:solidFill>
                  <a:prstClr val="black"/>
                </a:solidFill>
                <a:sym typeface="Arial"/>
              </a:rPr>
              <a:t>La question interculturelle en formation</a:t>
            </a:r>
            <a:endParaRPr sz="1200" dirty="0">
              <a:solidFill>
                <a:prstClr val="black"/>
              </a:solidFill>
            </a:endParaRPr>
          </a:p>
          <a:p>
            <a:pPr marL="177800" indent="-177800">
              <a:spcBef>
                <a:spcPts val="600"/>
              </a:spcBef>
              <a:buClr>
                <a:prstClr val="black"/>
              </a:buClr>
              <a:buSzPts val="1400"/>
              <a:buFont typeface="Arial"/>
              <a:buChar char="•"/>
            </a:pPr>
            <a:r>
              <a:rPr lang="fr-FR" sz="1200" dirty="0">
                <a:solidFill>
                  <a:prstClr val="black"/>
                </a:solidFill>
                <a:sym typeface="Arial"/>
              </a:rPr>
              <a:t>Les médiathèques comme lieux ressources pour les </a:t>
            </a:r>
            <a:r>
              <a:rPr lang="fr-FR" sz="1200" dirty="0" smtClean="0">
                <a:solidFill>
                  <a:prstClr val="black"/>
                </a:solidFill>
                <a:sym typeface="Arial"/>
              </a:rPr>
              <a:t>apprenants</a:t>
            </a:r>
          </a:p>
          <a:p>
            <a:pPr marL="177800" indent="-177800">
              <a:spcBef>
                <a:spcPts val="600"/>
              </a:spcBef>
              <a:buClr>
                <a:prstClr val="black"/>
              </a:buClr>
              <a:buSzPts val="1400"/>
              <a:buFont typeface="Arial"/>
              <a:buChar char="•"/>
            </a:pPr>
            <a:r>
              <a:rPr lang="fr-FR" sz="1200" dirty="0" smtClean="0">
                <a:solidFill>
                  <a:prstClr val="black"/>
                </a:solidFill>
              </a:rPr>
              <a:t>De l'hétérogénéité à l'individualisation des apprentissages de l'écrit : comment faire ?</a:t>
            </a:r>
          </a:p>
          <a:p>
            <a:pPr marL="177800" indent="-177800">
              <a:spcBef>
                <a:spcPts val="600"/>
              </a:spcBef>
              <a:buClr>
                <a:prstClr val="black"/>
              </a:buClr>
              <a:buSzPts val="1400"/>
              <a:buFont typeface="Arial"/>
              <a:buChar char="•"/>
            </a:pPr>
            <a:r>
              <a:rPr lang="fr-FR" sz="1200" dirty="0" smtClean="0">
                <a:solidFill>
                  <a:prstClr val="black"/>
                </a:solidFill>
              </a:rPr>
              <a:t>Trucs </a:t>
            </a:r>
            <a:r>
              <a:rPr lang="fr-FR" sz="1200" dirty="0">
                <a:solidFill>
                  <a:prstClr val="black"/>
                </a:solidFill>
              </a:rPr>
              <a:t>et astuces pour favoriser l'apprentissage de la langue </a:t>
            </a:r>
            <a:r>
              <a:rPr lang="fr-FR" sz="1200" dirty="0" smtClean="0">
                <a:solidFill>
                  <a:prstClr val="black"/>
                </a:solidFill>
              </a:rPr>
              <a:t>française</a:t>
            </a:r>
          </a:p>
          <a:p>
            <a:pPr marL="177800" indent="-177800">
              <a:spcBef>
                <a:spcPts val="600"/>
              </a:spcBef>
              <a:buClr>
                <a:prstClr val="black"/>
              </a:buClr>
              <a:buSzPts val="1400"/>
              <a:buFont typeface="Arial"/>
              <a:buChar char="•"/>
            </a:pPr>
            <a:r>
              <a:rPr lang="fr-FR" sz="1200" dirty="0" smtClean="0">
                <a:solidFill>
                  <a:prstClr val="black"/>
                </a:solidFill>
              </a:rPr>
              <a:t>Pédagogie </a:t>
            </a:r>
            <a:r>
              <a:rPr lang="fr-FR" sz="1200" dirty="0">
                <a:solidFill>
                  <a:prstClr val="black"/>
                </a:solidFill>
              </a:rPr>
              <a:t>active en formation </a:t>
            </a:r>
            <a:r>
              <a:rPr lang="fr-FR" sz="1200" dirty="0" smtClean="0">
                <a:solidFill>
                  <a:prstClr val="black"/>
                </a:solidFill>
              </a:rPr>
              <a:t>linguistique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DF66062-502A-4975-909C-9BE8BBDBB2AA}"/>
              </a:ext>
            </a:extLst>
          </p:cNvPr>
          <p:cNvSpPr/>
          <p:nvPr/>
        </p:nvSpPr>
        <p:spPr>
          <a:xfrm>
            <a:off x="4693068" y="1926506"/>
            <a:ext cx="44413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 dirty="0" smtClean="0">
                <a:solidFill>
                  <a:srgbClr val="16408A"/>
                </a:solidFill>
              </a:rPr>
              <a:t>RDV tous </a:t>
            </a:r>
            <a:r>
              <a:rPr lang="fr-FR" sz="1400" b="1" u="sng" dirty="0">
                <a:solidFill>
                  <a:srgbClr val="16408A"/>
                </a:solidFill>
              </a:rPr>
              <a:t>les seconds vendredis du mois </a:t>
            </a:r>
            <a:r>
              <a:rPr lang="fr-FR" sz="1400" b="1" dirty="0">
                <a:solidFill>
                  <a:srgbClr val="16408A"/>
                </a:solidFill>
              </a:rPr>
              <a:t>à 10 h 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</a:rPr>
              <a:t>14 février 2020</a:t>
            </a:r>
            <a:br>
              <a:rPr lang="fr-FR" sz="1200" dirty="0">
                <a:solidFill>
                  <a:prstClr val="black"/>
                </a:solidFill>
              </a:rPr>
            </a:br>
            <a:r>
              <a:rPr lang="fr-FR" sz="1200" b="1" dirty="0">
                <a:solidFill>
                  <a:prstClr val="black"/>
                </a:solidFill>
              </a:rPr>
              <a:t>La Carte de compétences </a:t>
            </a:r>
            <a:r>
              <a:rPr lang="fr-FR" sz="1200" b="1" dirty="0" smtClean="0">
                <a:solidFill>
                  <a:prstClr val="black"/>
                </a:solidFill>
              </a:rPr>
              <a:t>transversales</a:t>
            </a:r>
            <a:r>
              <a:rPr lang="fr-FR" sz="1200" b="1" dirty="0">
                <a:solidFill>
                  <a:prstClr val="black"/>
                </a:solidFill>
              </a:rPr>
              <a:t/>
            </a:r>
            <a:br>
              <a:rPr lang="fr-FR" sz="1200" b="1" dirty="0">
                <a:solidFill>
                  <a:prstClr val="black"/>
                </a:solidFill>
              </a:rPr>
            </a:br>
            <a:r>
              <a:rPr lang="fr-FR" sz="1200" dirty="0" err="1">
                <a:solidFill>
                  <a:prstClr val="black"/>
                </a:solidFill>
              </a:rPr>
              <a:t>Mariela</a:t>
            </a:r>
            <a:r>
              <a:rPr lang="fr-FR" sz="1200" dirty="0">
                <a:solidFill>
                  <a:prstClr val="black"/>
                </a:solidFill>
              </a:rPr>
              <a:t> de FERRARI et Joëlle </a:t>
            </a:r>
            <a:r>
              <a:rPr lang="fr-FR" sz="1200" dirty="0" smtClean="0">
                <a:solidFill>
                  <a:prstClr val="black"/>
                </a:solidFill>
              </a:rPr>
              <a:t>POCHELU (Académie de Versailles)</a:t>
            </a:r>
            <a:endParaRPr lang="fr-FR" sz="1200" dirty="0">
              <a:solidFill>
                <a:prstClr val="black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</a:rPr>
              <a:t>13 mars 2020 </a:t>
            </a:r>
            <a:br>
              <a:rPr lang="fr-FR" sz="1200" dirty="0">
                <a:solidFill>
                  <a:prstClr val="black"/>
                </a:solidFill>
              </a:rPr>
            </a:br>
            <a:r>
              <a:rPr lang="fr-FR" sz="1200" b="1" dirty="0">
                <a:solidFill>
                  <a:prstClr val="black"/>
                </a:solidFill>
              </a:rPr>
              <a:t>Politique d'intégration des étrangers: les enjeux de l'insertion professionnelle et </a:t>
            </a:r>
            <a:r>
              <a:rPr lang="fr-FR" sz="1200" b="1" dirty="0" smtClean="0">
                <a:solidFill>
                  <a:prstClr val="black"/>
                </a:solidFill>
              </a:rPr>
              <a:t>sociale </a:t>
            </a:r>
            <a:r>
              <a:rPr lang="fr-FR" sz="1200" dirty="0" smtClean="0">
                <a:solidFill>
                  <a:prstClr val="black"/>
                </a:solidFill>
              </a:rPr>
              <a:t>DAAEN (Ministère de l’Intérieur)</a:t>
            </a:r>
            <a:endParaRPr lang="fr-FR" sz="1200" dirty="0">
              <a:solidFill>
                <a:prstClr val="black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</a:rPr>
              <a:t>10 avril 2020 </a:t>
            </a:r>
            <a:br>
              <a:rPr lang="fr-FR" sz="1200" dirty="0">
                <a:solidFill>
                  <a:prstClr val="black"/>
                </a:solidFill>
              </a:rPr>
            </a:br>
            <a:r>
              <a:rPr lang="fr-FR" sz="1200" b="1" dirty="0">
                <a:solidFill>
                  <a:prstClr val="black"/>
                </a:solidFill>
              </a:rPr>
              <a:t>Comment prendre en compte le parcours socio-langagier des personnes, dans une démarche didactique du français langue </a:t>
            </a:r>
            <a:br>
              <a:rPr lang="fr-FR" sz="1200" b="1" dirty="0">
                <a:solidFill>
                  <a:prstClr val="black"/>
                </a:solidFill>
              </a:rPr>
            </a:br>
            <a:r>
              <a:rPr lang="fr-FR" sz="1200" dirty="0">
                <a:solidFill>
                  <a:prstClr val="black"/>
                </a:solidFill>
              </a:rPr>
              <a:t>Hervé </a:t>
            </a:r>
            <a:r>
              <a:rPr lang="fr-FR" sz="1200" dirty="0" smtClean="0">
                <a:solidFill>
                  <a:prstClr val="black"/>
                </a:solidFill>
              </a:rPr>
              <a:t>ADAMI (Université de Lorraine)</a:t>
            </a:r>
            <a:endParaRPr lang="fr-FR" sz="1200" dirty="0">
              <a:solidFill>
                <a:prstClr val="black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</a:rPr>
              <a:t>15 mai 2020</a:t>
            </a:r>
            <a:br>
              <a:rPr lang="fr-FR" sz="1200" dirty="0">
                <a:solidFill>
                  <a:prstClr val="black"/>
                </a:solidFill>
              </a:rPr>
            </a:br>
            <a:r>
              <a:rPr lang="fr-FR" sz="1200" b="1" dirty="0">
                <a:solidFill>
                  <a:prstClr val="black"/>
                </a:solidFill>
              </a:rPr>
              <a:t>Confiance, émotions et travail pédagogique: de l'engagement à </a:t>
            </a:r>
            <a:r>
              <a:rPr lang="fr-FR" sz="1200" b="1" dirty="0" smtClean="0">
                <a:solidFill>
                  <a:prstClr val="black"/>
                </a:solidFill>
              </a:rPr>
              <a:t>l'apprentissage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smtClean="0">
                <a:solidFill>
                  <a:prstClr val="black"/>
                </a:solidFill>
              </a:rPr>
              <a:t>Simon MALLARD </a:t>
            </a:r>
            <a:endParaRPr lang="fr-FR" sz="1200" dirty="0">
              <a:solidFill>
                <a:prstClr val="black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</a:rPr>
              <a:t>(jeudi) 11 juin 2020</a:t>
            </a:r>
            <a:br>
              <a:rPr lang="fr-FR" sz="1200" dirty="0">
                <a:solidFill>
                  <a:prstClr val="black"/>
                </a:solidFill>
              </a:rPr>
            </a:br>
            <a:r>
              <a:rPr lang="fr-FR" sz="1200" b="1" dirty="0" smtClean="0">
                <a:solidFill>
                  <a:prstClr val="black"/>
                </a:solidFill>
              </a:rPr>
              <a:t>Utiliser le </a:t>
            </a:r>
            <a:r>
              <a:rPr lang="fr-FR" sz="1200" b="1" dirty="0">
                <a:solidFill>
                  <a:prstClr val="black"/>
                </a:solidFill>
              </a:rPr>
              <a:t>numérique </a:t>
            </a:r>
            <a:r>
              <a:rPr lang="fr-FR" sz="1200" b="1" dirty="0" smtClean="0">
                <a:solidFill>
                  <a:prstClr val="black"/>
                </a:solidFill>
              </a:rPr>
              <a:t>avec des personnes ne maîtrisant pas l’écrit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smtClean="0">
                <a:solidFill>
                  <a:prstClr val="black"/>
                </a:solidFill>
              </a:rPr>
              <a:t>Stéphane GARDÉ (CRI Auvergne)</a:t>
            </a:r>
            <a:endParaRPr lang="fr-FR" sz="1200" dirty="0">
              <a:solidFill>
                <a:prstClr val="black"/>
              </a:solidFill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</a:rPr>
              <a:t>10 juillet 2020</a:t>
            </a:r>
            <a:br>
              <a:rPr lang="fr-FR" sz="1200" dirty="0">
                <a:solidFill>
                  <a:prstClr val="black"/>
                </a:solidFill>
              </a:rPr>
            </a:br>
            <a:r>
              <a:rPr lang="fr-FR" sz="1200" b="1" dirty="0" smtClean="0">
                <a:solidFill>
                  <a:prstClr val="black"/>
                </a:solidFill>
              </a:rPr>
              <a:t>Animer </a:t>
            </a:r>
            <a:r>
              <a:rPr lang="fr-FR" sz="1200" b="1" dirty="0">
                <a:solidFill>
                  <a:prstClr val="black"/>
                </a:solidFill>
              </a:rPr>
              <a:t>un groupe d’apprenants adultes peu ou pas scolarisés</a:t>
            </a:r>
            <a:r>
              <a:rPr lang="fr-FR" sz="1200" b="1" dirty="0" smtClean="0">
                <a:solidFill>
                  <a:prstClr val="black"/>
                </a:solidFill>
              </a:rPr>
              <a:t>:</a:t>
            </a:r>
            <a:r>
              <a:rPr lang="fr-FR" sz="1200" dirty="0">
                <a:solidFill>
                  <a:prstClr val="black"/>
                </a:solidFill>
              </a:rPr>
              <a:t/>
            </a:r>
            <a:br>
              <a:rPr lang="fr-FR" sz="1200" dirty="0">
                <a:solidFill>
                  <a:prstClr val="black"/>
                </a:solidFill>
              </a:rPr>
            </a:br>
            <a:r>
              <a:rPr lang="fr-FR" sz="1200" dirty="0">
                <a:solidFill>
                  <a:prstClr val="black"/>
                </a:solidFill>
              </a:rPr>
              <a:t>Aurore </a:t>
            </a:r>
            <a:r>
              <a:rPr lang="fr-FR" sz="1200" dirty="0" smtClean="0">
                <a:solidFill>
                  <a:prstClr val="black"/>
                </a:solidFill>
              </a:rPr>
              <a:t>BARROT (CRI PACA)</a:t>
            </a:r>
            <a:endParaRPr lang="fr-FR" sz="1200" dirty="0">
              <a:solidFill>
                <a:prstClr val="black"/>
              </a:solidFill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6667910E-D1A5-40E6-896C-8E061957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6" y="1122780"/>
            <a:ext cx="1675255" cy="737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30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AB129D90-FE57-4343-8C95-E31783D06E1B}"/>
              </a:ext>
            </a:extLst>
          </p:cNvPr>
          <p:cNvCxnSpPr/>
          <p:nvPr/>
        </p:nvCxnSpPr>
        <p:spPr>
          <a:xfrm>
            <a:off x="0" y="982448"/>
            <a:ext cx="9144000" cy="0"/>
          </a:xfrm>
          <a:prstGeom prst="line">
            <a:avLst/>
          </a:prstGeom>
          <a:ln>
            <a:solidFill>
              <a:srgbClr val="1640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xmlns="" id="{61745EF8-CAA7-4E7D-B1A1-E6AD07E37574}"/>
              </a:ext>
            </a:extLst>
          </p:cNvPr>
          <p:cNvCxnSpPr>
            <a:cxnSpLocks/>
          </p:cNvCxnSpPr>
          <p:nvPr/>
        </p:nvCxnSpPr>
        <p:spPr>
          <a:xfrm flipV="1">
            <a:off x="-1109287" y="6984310"/>
            <a:ext cx="847114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Google Shape;324;p46">
            <a:extLst>
              <a:ext uri="{FF2B5EF4-FFF2-40B4-BE49-F238E27FC236}">
                <a16:creationId xmlns:a16="http://schemas.microsoft.com/office/drawing/2014/main" xmlns="" id="{6D9DF356-2061-4BF5-B067-88C8833263B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7989" y="7058777"/>
            <a:ext cx="5513864" cy="634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D95CEB9A-9462-415D-B88A-A19AADAC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22" y="6323149"/>
            <a:ext cx="2448000" cy="465597"/>
          </a:xfrm>
          <a:prstGeom prst="rect">
            <a:avLst/>
          </a:prstGeom>
        </p:spPr>
      </p:pic>
      <p:pic>
        <p:nvPicPr>
          <p:cNvPr id="16" name="Google Shape;317;p46" descr="RÃ©sultat de recherche d'images pour &quot;docenstock&quot;">
            <a:extLst>
              <a:ext uri="{FF2B5EF4-FFF2-40B4-BE49-F238E27FC236}">
                <a16:creationId xmlns:a16="http://schemas.microsoft.com/office/drawing/2014/main" xmlns="" id="{D2C4D134-7539-45F7-9C6E-6D973C6DA72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 rot="20787746">
            <a:off x="5985708" y="6356556"/>
            <a:ext cx="586598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xmlns="" id="{BB06CD08-9365-4F76-AEC9-ECE0E9C99248}"/>
              </a:ext>
            </a:extLst>
          </p:cNvPr>
          <p:cNvSpPr txBox="1">
            <a:spLocks/>
          </p:cNvSpPr>
          <p:nvPr/>
        </p:nvSpPr>
        <p:spPr>
          <a:xfrm>
            <a:off x="606489" y="1218521"/>
            <a:ext cx="7086327" cy="50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fr-FR" sz="2800" b="1" dirty="0">
                <a:solidFill>
                  <a:srgbClr val="FF3300"/>
                </a:solidFill>
                <a:latin typeface="Calibri" panose="020F0502020204030204"/>
              </a:rPr>
              <a:t>www.docenstockfrance.org</a:t>
            </a:r>
          </a:p>
          <a:p>
            <a:r>
              <a:rPr lang="fr-FR" sz="1600" dirty="0">
                <a:solidFill>
                  <a:srgbClr val="16408A"/>
                </a:solidFill>
                <a:latin typeface="Calibri" panose="020F0502020204030204"/>
              </a:rPr>
              <a:t>Un support pour créer des </a:t>
            </a:r>
            <a:r>
              <a:rPr lang="fr-FR" sz="1600" b="1" dirty="0">
                <a:solidFill>
                  <a:srgbClr val="16408A"/>
                </a:solidFill>
                <a:latin typeface="Calibri" panose="020F0502020204030204"/>
              </a:rPr>
              <a:t>dynamiques d’apprentissage ludiques et participatives </a:t>
            </a:r>
          </a:p>
          <a:p>
            <a:endParaRPr lang="fr-FR" sz="1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A8AC1820-48CD-4A01-AF4F-219EA39AA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9269">
            <a:off x="4836907" y="2125492"/>
            <a:ext cx="2234298" cy="133300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4FE620AA-0A18-4212-89BE-5EE1B7C38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56839">
            <a:off x="121580" y="3243259"/>
            <a:ext cx="2736000" cy="154516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727E54F9-F533-43E6-82EE-ADFC22F77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95998">
            <a:off x="551300" y="2415024"/>
            <a:ext cx="2376000" cy="130641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973B48C7-FACB-4D3E-A5F9-72AD8FE8E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07837">
            <a:off x="263232" y="4316962"/>
            <a:ext cx="2844000" cy="162574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CA24DD54-C91A-4BA1-9038-0FCFAB9390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288120">
            <a:off x="1983779" y="2461857"/>
            <a:ext cx="2592000" cy="148794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C5403362-0B72-456A-B8AD-AA62791CC0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9746" y="3634942"/>
            <a:ext cx="5038081" cy="248650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9C0E8E10-930D-4439-8D18-0F9B9DFB6D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1365" y="3491846"/>
            <a:ext cx="1731825" cy="2579009"/>
          </a:xfrm>
          <a:prstGeom prst="rect">
            <a:avLst/>
          </a:prstGeom>
        </p:spPr>
      </p:pic>
      <p:sp>
        <p:nvSpPr>
          <p:cNvPr id="12" name="Zone de texte 7">
            <a:extLst>
              <a:ext uri="{FF2B5EF4-FFF2-40B4-BE49-F238E27FC236}">
                <a16:creationId xmlns:a16="http://schemas.microsoft.com/office/drawing/2014/main" xmlns="" id="{1D56F938-1585-44AC-AF5E-44DE40A13576}"/>
              </a:ext>
            </a:extLst>
          </p:cNvPr>
          <p:cNvSpPr txBox="1"/>
          <p:nvPr/>
        </p:nvSpPr>
        <p:spPr>
          <a:xfrm>
            <a:off x="7654396" y="1884767"/>
            <a:ext cx="1489604" cy="4236773"/>
          </a:xfrm>
          <a:prstGeom prst="rect">
            <a:avLst/>
          </a:prstGeom>
          <a:solidFill>
            <a:srgbClr val="C3E4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3663" indent="-93663">
              <a:lnSpc>
                <a:spcPct val="115000"/>
              </a:lnSpc>
              <a:buFont typeface="Abadi" panose="020B0604020104020204" pitchFamily="34" charset="0"/>
              <a:buChar char="­"/>
            </a:pPr>
            <a:r>
              <a:rPr lang="fr-FR" sz="11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Ressources </a:t>
            </a:r>
            <a:r>
              <a:rPr lang="fr-FR" sz="1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pédagogiques et techniques </a:t>
            </a:r>
            <a:r>
              <a:rPr lang="fr-F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 opérationnelles », en adéquation avec le Cadre Européen Commun de référence pour les langues (du A1 au B1),</a:t>
            </a:r>
          </a:p>
          <a:p>
            <a:pPr marL="93663" indent="-93663">
              <a:lnSpc>
                <a:spcPct val="115000"/>
              </a:lnSpc>
              <a:buFont typeface="Abadi" panose="020B0604020104020204" pitchFamily="34" charset="0"/>
              <a:buChar char="­"/>
            </a:pPr>
            <a:r>
              <a:rPr lang="fr-FR" sz="1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Lien vers une base documentaire</a:t>
            </a:r>
            <a:r>
              <a:rPr lang="fr-F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en ligne partagée et interrogeable à distance, </a:t>
            </a:r>
          </a:p>
          <a:p>
            <a:pPr marL="93663" indent="-93663">
              <a:lnSpc>
                <a:spcPct val="115000"/>
              </a:lnSpc>
              <a:buFont typeface="Abadi" panose="020B0604020104020204" pitchFamily="34" charset="0"/>
              <a:buChar char="­"/>
            </a:pPr>
            <a:r>
              <a:rPr lang="fr-FR" sz="1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Guide d’orientation</a:t>
            </a:r>
            <a:r>
              <a:rPr lang="fr-F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93663" indent="-93663">
              <a:lnSpc>
                <a:spcPct val="115000"/>
              </a:lnSpc>
              <a:spcAft>
                <a:spcPts val="1000"/>
              </a:spcAft>
              <a:buFont typeface="Abadi" panose="020B0604020104020204" pitchFamily="34" charset="0"/>
              <a:buChar char="­"/>
            </a:pPr>
            <a:r>
              <a:rPr lang="fr-FR" sz="11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Lien vers des répertoires de ressources et cartographies </a:t>
            </a:r>
            <a:r>
              <a:rPr lang="fr-F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existants. </a:t>
            </a:r>
          </a:p>
          <a:p>
            <a:pPr marL="93663" indent="-93663"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336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317;p46" descr="RÃ©sultat de recherche d'images pour &quot;docenstock&quot;">
            <a:extLst>
              <a:ext uri="{FF2B5EF4-FFF2-40B4-BE49-F238E27FC236}">
                <a16:creationId xmlns:a16="http://schemas.microsoft.com/office/drawing/2014/main" xmlns="" id="{DBE2BF5A-17DF-4603-90B2-A429741A65F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6491" y="1072495"/>
            <a:ext cx="1332000" cy="10262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9BBDE1C4-B397-402D-81F6-F2A629B0C81B}"/>
              </a:ext>
            </a:extLst>
          </p:cNvPr>
          <p:cNvCxnSpPr/>
          <p:nvPr/>
        </p:nvCxnSpPr>
        <p:spPr>
          <a:xfrm>
            <a:off x="0" y="982448"/>
            <a:ext cx="9144000" cy="0"/>
          </a:xfrm>
          <a:prstGeom prst="line">
            <a:avLst/>
          </a:prstGeom>
          <a:ln>
            <a:solidFill>
              <a:srgbClr val="1640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6C9B7639-C6FE-4B08-B1B8-4AC58FB8A2AB}"/>
              </a:ext>
            </a:extLst>
          </p:cNvPr>
          <p:cNvSpPr txBox="1">
            <a:spLocks/>
          </p:cNvSpPr>
          <p:nvPr/>
        </p:nvSpPr>
        <p:spPr>
          <a:xfrm>
            <a:off x="0" y="2906849"/>
            <a:ext cx="7996441" cy="4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algn="l">
              <a:buClr>
                <a:prstClr val="black"/>
              </a:buClr>
              <a:buSzPct val="100000"/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16408A"/>
              </a:solidFill>
              <a:latin typeface="Calibri" panose="020F0502020204030204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DF455C38-9FA7-439C-84C5-97273FAEE062}"/>
              </a:ext>
            </a:extLst>
          </p:cNvPr>
          <p:cNvSpPr txBox="1">
            <a:spLocks/>
          </p:cNvSpPr>
          <p:nvPr/>
        </p:nvSpPr>
        <p:spPr>
          <a:xfrm>
            <a:off x="2516778" y="1044806"/>
            <a:ext cx="434644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fr-FR" sz="2800" b="1" dirty="0" smtClean="0">
                <a:solidFill>
                  <a:srgbClr val="FF3300"/>
                </a:solidFill>
                <a:latin typeface="Calibri" panose="020F0502020204030204"/>
                <a:hlinkClick r:id="rId3"/>
              </a:rPr>
              <a:t>www.docenstockfrance.org</a:t>
            </a:r>
            <a:r>
              <a:rPr lang="fr-FR" sz="2800" b="1" dirty="0" smtClean="0">
                <a:solidFill>
                  <a:srgbClr val="FF3300"/>
                </a:solidFill>
                <a:latin typeface="Calibri" panose="020F0502020204030204"/>
              </a:rPr>
              <a:t> </a:t>
            </a:r>
            <a:endParaRPr lang="fr-FR" sz="2800" b="1" dirty="0">
              <a:solidFill>
                <a:srgbClr val="FF3300"/>
              </a:solidFill>
              <a:latin typeface="Calibri" panose="020F0502020204030204"/>
            </a:endParaRPr>
          </a:p>
          <a:p>
            <a:endParaRPr lang="fr-FR" sz="1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38" name="Image 5">
            <a:extLst>
              <a:ext uri="{FF2B5EF4-FFF2-40B4-BE49-F238E27FC236}">
                <a16:creationId xmlns:a16="http://schemas.microsoft.com/office/drawing/2014/main" xmlns="" id="{D852FAB4-85B6-49AB-B332-85EF700C5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07" y="2906849"/>
            <a:ext cx="891480" cy="8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xmlns="" id="{2FFAE058-7246-48B9-B38A-9389FB885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2924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37" name="Google Shape;324;p46">
            <a:extLst>
              <a:ext uri="{FF2B5EF4-FFF2-40B4-BE49-F238E27FC236}">
                <a16:creationId xmlns:a16="http://schemas.microsoft.com/office/drawing/2014/main" xmlns="" id="{820BA031-A6C2-4E21-893D-B5ACCAF1777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8931" y="5807579"/>
            <a:ext cx="4378407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96260D54-BCF5-4F52-A1A1-05D04861A55D}"/>
              </a:ext>
            </a:extLst>
          </p:cNvPr>
          <p:cNvSpPr/>
          <p:nvPr/>
        </p:nvSpPr>
        <p:spPr>
          <a:xfrm>
            <a:off x="539031" y="3838849"/>
            <a:ext cx="3780420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2020 </a:t>
            </a: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Intégration de 3 nouveaux </a:t>
            </a:r>
            <a:r>
              <a:rPr lang="fr-FR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CRIA</a:t>
            </a:r>
            <a:r>
              <a:rPr lang="fr-FR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4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fr-FR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France, </a:t>
            </a:r>
            <a:endParaRPr lang="fr-FR" sz="14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Meurthe-et-Moselle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Loire-Atlantique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fr-FR" sz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xmlns="" id="{413005EF-AF48-4BDA-9A5F-26C0951AA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31" y="2378459"/>
            <a:ext cx="305325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 CRIA </a:t>
            </a:r>
            <a:r>
              <a:rPr lang="fr-FR" altLang="fr-FR" sz="1400" b="1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impliqués dans le projet, </a:t>
            </a:r>
            <a:r>
              <a:rPr lang="fr-FR" altLang="fr-FR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altLang="fr-FR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partenariat avec le réseau national des professionnels </a:t>
            </a:r>
            <a:r>
              <a:rPr lang="fr-FR" altLang="fr-FR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 des centres Ressources Illettrisme et Analphabétisme </a:t>
            </a:r>
            <a:r>
              <a:rPr lang="fr-FR" altLang="fr-FR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(RNP CRIA)</a:t>
            </a:r>
            <a:endParaRPr lang="fr-FR" altLang="fr-FR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643634" y="1976806"/>
            <a:ext cx="4231252" cy="37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1553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</TotalTime>
  <Words>196</Words>
  <Application>Microsoft Office PowerPoint</Application>
  <PresentationFormat>Affichage à l'écran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Abadi</vt:lpstr>
      <vt:lpstr>Arial</vt:lpstr>
      <vt:lpstr>Calibri</vt:lpstr>
      <vt:lpstr>Times New Roman</vt:lpstr>
      <vt:lpstr>Wingdings</vt:lpstr>
      <vt:lpstr>Wingdings 3</vt:lpstr>
      <vt:lpstr>2_Thème Office</vt:lpstr>
      <vt:lpstr>Laurence BUFFET</vt:lpstr>
      <vt:lpstr>Présentation PowerPoint</vt:lpstr>
      <vt:lpstr>Présentation PowerPoint</vt:lpstr>
      <vt:lpstr>Présentation PowerPoint</vt:lpstr>
      <vt:lpstr>Présentation PowerPoint</vt:lpstr>
    </vt:vector>
  </TitlesOfParts>
  <Company>DGEF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PERKIC</dc:creator>
  <cp:lastModifiedBy>FERNANDEZ ELIANE</cp:lastModifiedBy>
  <cp:revision>279</cp:revision>
  <cp:lastPrinted>2020-02-03T11:00:49Z</cp:lastPrinted>
  <dcterms:created xsi:type="dcterms:W3CDTF">2020-01-14T12:17:39Z</dcterms:created>
  <dcterms:modified xsi:type="dcterms:W3CDTF">2020-02-13T17:25:47Z</dcterms:modified>
</cp:coreProperties>
</file>